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19"/>
  </p:notesMasterIdLst>
  <p:handoutMasterIdLst>
    <p:handoutMasterId r:id="rId20"/>
  </p:handoutMasterIdLst>
  <p:sldIdLst>
    <p:sldId id="411" r:id="rId2"/>
    <p:sldId id="418" r:id="rId3"/>
    <p:sldId id="421" r:id="rId4"/>
    <p:sldId id="422" r:id="rId5"/>
    <p:sldId id="423" r:id="rId6"/>
    <p:sldId id="424" r:id="rId7"/>
    <p:sldId id="425" r:id="rId8"/>
    <p:sldId id="426" r:id="rId9"/>
    <p:sldId id="427" r:id="rId10"/>
    <p:sldId id="428" r:id="rId11"/>
    <p:sldId id="429" r:id="rId12"/>
    <p:sldId id="438" r:id="rId13"/>
    <p:sldId id="431" r:id="rId14"/>
    <p:sldId id="432" r:id="rId15"/>
    <p:sldId id="433" r:id="rId16"/>
    <p:sldId id="434" r:id="rId17"/>
    <p:sldId id="435" r:id="rId18"/>
  </p:sldIdLst>
  <p:sldSz cx="9144000" cy="6858000" type="screen4x3"/>
  <p:notesSz cx="6858000" cy="9144000"/>
  <p:defaultTextStyle>
    <a:defPPr>
      <a:defRPr lang="en-US"/>
    </a:defPPr>
    <a:lvl1pPr algn="l" rtl="0" eaLnBrk="0" fontAlgn="base" hangingPunct="0">
      <a:spcBef>
        <a:spcPct val="50000"/>
      </a:spcBef>
      <a:spcAft>
        <a:spcPct val="0"/>
      </a:spcAft>
      <a:buFont typeface="Monotype Sorts" charset="0"/>
      <a:buChar char="4"/>
      <a:defRPr kumimoji="1" sz="2800" kern="1200">
        <a:solidFill>
          <a:schemeClr val="bg1"/>
        </a:solidFill>
        <a:latin typeface="Times New Roman" charset="0"/>
        <a:ea typeface="ＭＳ Ｐゴシック" charset="0"/>
        <a:cs typeface="+mn-cs"/>
      </a:defRPr>
    </a:lvl1pPr>
    <a:lvl2pPr marL="457039" algn="l" rtl="0" eaLnBrk="0" fontAlgn="base" hangingPunct="0">
      <a:spcBef>
        <a:spcPct val="50000"/>
      </a:spcBef>
      <a:spcAft>
        <a:spcPct val="0"/>
      </a:spcAft>
      <a:buFont typeface="Monotype Sorts" charset="0"/>
      <a:buChar char="4"/>
      <a:defRPr kumimoji="1" sz="2800" kern="1200">
        <a:solidFill>
          <a:schemeClr val="bg1"/>
        </a:solidFill>
        <a:latin typeface="Times New Roman" charset="0"/>
        <a:ea typeface="ＭＳ Ｐゴシック" charset="0"/>
        <a:cs typeface="+mn-cs"/>
      </a:defRPr>
    </a:lvl2pPr>
    <a:lvl3pPr marL="914079" algn="l" rtl="0" eaLnBrk="0" fontAlgn="base" hangingPunct="0">
      <a:spcBef>
        <a:spcPct val="50000"/>
      </a:spcBef>
      <a:spcAft>
        <a:spcPct val="0"/>
      </a:spcAft>
      <a:buFont typeface="Monotype Sorts" charset="0"/>
      <a:buChar char="4"/>
      <a:defRPr kumimoji="1" sz="2800" kern="1200">
        <a:solidFill>
          <a:schemeClr val="bg1"/>
        </a:solidFill>
        <a:latin typeface="Times New Roman" charset="0"/>
        <a:ea typeface="ＭＳ Ｐゴシック" charset="0"/>
        <a:cs typeface="+mn-cs"/>
      </a:defRPr>
    </a:lvl3pPr>
    <a:lvl4pPr marL="1371119" algn="l" rtl="0" eaLnBrk="0" fontAlgn="base" hangingPunct="0">
      <a:spcBef>
        <a:spcPct val="50000"/>
      </a:spcBef>
      <a:spcAft>
        <a:spcPct val="0"/>
      </a:spcAft>
      <a:buFont typeface="Monotype Sorts" charset="0"/>
      <a:buChar char="4"/>
      <a:defRPr kumimoji="1" sz="2800" kern="1200">
        <a:solidFill>
          <a:schemeClr val="bg1"/>
        </a:solidFill>
        <a:latin typeface="Times New Roman" charset="0"/>
        <a:ea typeface="ＭＳ Ｐゴシック" charset="0"/>
        <a:cs typeface="+mn-cs"/>
      </a:defRPr>
    </a:lvl4pPr>
    <a:lvl5pPr marL="1828159" algn="l" rtl="0" eaLnBrk="0" fontAlgn="base" hangingPunct="0">
      <a:spcBef>
        <a:spcPct val="50000"/>
      </a:spcBef>
      <a:spcAft>
        <a:spcPct val="0"/>
      </a:spcAft>
      <a:buFont typeface="Monotype Sorts" charset="0"/>
      <a:buChar char="4"/>
      <a:defRPr kumimoji="1" sz="2800" kern="1200">
        <a:solidFill>
          <a:schemeClr val="bg1"/>
        </a:solidFill>
        <a:latin typeface="Times New Roman" charset="0"/>
        <a:ea typeface="ＭＳ Ｐゴシック" charset="0"/>
        <a:cs typeface="+mn-cs"/>
      </a:defRPr>
    </a:lvl5pPr>
    <a:lvl6pPr marL="2285199" algn="l" defTabSz="457039" rtl="0" eaLnBrk="1" latinLnBrk="0" hangingPunct="1">
      <a:defRPr kumimoji="1" sz="2800" kern="1200">
        <a:solidFill>
          <a:schemeClr val="bg1"/>
        </a:solidFill>
        <a:latin typeface="Times New Roman" charset="0"/>
        <a:ea typeface="ＭＳ Ｐゴシック" charset="0"/>
        <a:cs typeface="+mn-cs"/>
      </a:defRPr>
    </a:lvl6pPr>
    <a:lvl7pPr marL="2742237" algn="l" defTabSz="457039" rtl="0" eaLnBrk="1" latinLnBrk="0" hangingPunct="1">
      <a:defRPr kumimoji="1" sz="2800" kern="1200">
        <a:solidFill>
          <a:schemeClr val="bg1"/>
        </a:solidFill>
        <a:latin typeface="Times New Roman" charset="0"/>
        <a:ea typeface="ＭＳ Ｐゴシック" charset="0"/>
        <a:cs typeface="+mn-cs"/>
      </a:defRPr>
    </a:lvl7pPr>
    <a:lvl8pPr marL="3199278" algn="l" defTabSz="457039" rtl="0" eaLnBrk="1" latinLnBrk="0" hangingPunct="1">
      <a:defRPr kumimoji="1" sz="2800" kern="1200">
        <a:solidFill>
          <a:schemeClr val="bg1"/>
        </a:solidFill>
        <a:latin typeface="Times New Roman" charset="0"/>
        <a:ea typeface="ＭＳ Ｐゴシック" charset="0"/>
        <a:cs typeface="+mn-cs"/>
      </a:defRPr>
    </a:lvl8pPr>
    <a:lvl9pPr marL="3656316" algn="l" defTabSz="457039" rtl="0" eaLnBrk="1" latinLnBrk="0" hangingPunct="1">
      <a:defRPr kumimoji="1" sz="2800" kern="1200">
        <a:solidFill>
          <a:schemeClr val="bg1"/>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3648">
          <p15:clr>
            <a:srgbClr val="A4A3A4"/>
          </p15:clr>
        </p15:guide>
        <p15:guide id="2" orient="horz" pos="2016">
          <p15:clr>
            <a:srgbClr val="A4A3A4"/>
          </p15:clr>
        </p15:guide>
        <p15:guide id="3" pos="288">
          <p15:clr>
            <a:srgbClr val="A4A3A4"/>
          </p15:clr>
        </p15:guide>
        <p15:guide id="4" orient="horz" pos="4000">
          <p15:clr>
            <a:srgbClr val="A4A3A4"/>
          </p15:clr>
        </p15:guide>
        <p15:guide id="5" orient="horz" pos="4128">
          <p15:clr>
            <a:srgbClr val="A4A3A4"/>
          </p15:clr>
        </p15:guide>
        <p15:guide id="6" orient="horz" pos="52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rian Hernandez" initials="AH"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0331D"/>
    <a:srgbClr val="3366FF"/>
    <a:srgbClr val="9900FF"/>
    <a:srgbClr val="777777"/>
    <a:srgbClr val="CC0000"/>
    <a:srgbClr val="9966FF"/>
    <a:srgbClr val="00CC99"/>
    <a:srgbClr val="FF3399"/>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2743" autoAdjust="0"/>
  </p:normalViewPr>
  <p:slideViewPr>
    <p:cSldViewPr>
      <p:cViewPr varScale="1">
        <p:scale>
          <a:sx n="47" d="100"/>
          <a:sy n="47" d="100"/>
        </p:scale>
        <p:origin x="1128" y="48"/>
      </p:cViewPr>
      <p:guideLst>
        <p:guide orient="horz" pos="3648"/>
        <p:guide orient="horz" pos="2016"/>
        <p:guide pos="288"/>
        <p:guide orient="horz" pos="4000"/>
        <p:guide orient="horz" pos="4128"/>
        <p:guide orient="horz" pos="52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2" d="100"/>
          <a:sy n="62" d="100"/>
        </p:scale>
        <p:origin x="-277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Work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5015748031496096E-2"/>
          <c:y val="2.7777777777777901E-2"/>
          <c:w val="0.87448600174978097"/>
          <c:h val="0.93055555555555602"/>
        </c:manualLayout>
      </c:layout>
      <c:barChart>
        <c:barDir val="col"/>
        <c:grouping val="clustered"/>
        <c:varyColors val="0"/>
        <c:ser>
          <c:idx val="0"/>
          <c:order val="0"/>
          <c:tx>
            <c:strRef>
              <c:f>'Weight change data'!$B$16</c:f>
              <c:strCache>
                <c:ptCount val="1"/>
                <c:pt idx="0">
                  <c:v>DM Placebo</c:v>
                </c:pt>
              </c:strCache>
            </c:strRef>
          </c:tx>
          <c:spPr>
            <a:solidFill>
              <a:schemeClr val="tx2"/>
            </a:solidFill>
          </c:spPr>
          <c:invertIfNegative val="0"/>
          <c:errBars>
            <c:errBarType val="both"/>
            <c:errValType val="cust"/>
            <c:noEndCap val="0"/>
            <c:plus>
              <c:numRef>
                <c:f>('Weight change data'!$E$21,'Weight change data'!$H$21,'Weight change data'!$K$21)</c:f>
                <c:numCache>
                  <c:formatCode>General</c:formatCode>
                  <c:ptCount val="3"/>
                  <c:pt idx="0">
                    <c:v>1.39574427576592</c:v>
                  </c:pt>
                  <c:pt idx="1">
                    <c:v>1.8961856449198231</c:v>
                  </c:pt>
                  <c:pt idx="2">
                    <c:v>2.6620535207558129</c:v>
                  </c:pt>
                </c:numCache>
              </c:numRef>
            </c:plus>
            <c:minus>
              <c:numRef>
                <c:f>('Weight change data'!$E$16,'Weight change data'!$H$16,'Weight change data'!$K$16)</c:f>
                <c:numCache>
                  <c:formatCode>General</c:formatCode>
                  <c:ptCount val="3"/>
                  <c:pt idx="0">
                    <c:v>1.3870393668271299</c:v>
                  </c:pt>
                  <c:pt idx="1">
                    <c:v>1.785671542345584</c:v>
                  </c:pt>
                  <c:pt idx="2">
                    <c:v>2.3850623850635722</c:v>
                  </c:pt>
                </c:numCache>
              </c:numRef>
            </c:minus>
          </c:errBars>
          <c:val>
            <c:numRef>
              <c:f>('Weight change data'!$C$16,'Weight change data'!$F$16,'Weight change data'!$I$16)</c:f>
              <c:numCache>
                <c:formatCode>General</c:formatCode>
                <c:ptCount val="3"/>
                <c:pt idx="0">
                  <c:v>1.06</c:v>
                </c:pt>
                <c:pt idx="1">
                  <c:v>1.8</c:v>
                </c:pt>
                <c:pt idx="2">
                  <c:v>-0.16</c:v>
                </c:pt>
              </c:numCache>
            </c:numRef>
          </c:val>
        </c:ser>
        <c:ser>
          <c:idx val="1"/>
          <c:order val="1"/>
          <c:tx>
            <c:strRef>
              <c:f>'Weight change data'!$B$17</c:f>
              <c:strCache>
                <c:ptCount val="1"/>
                <c:pt idx="0">
                  <c:v>DM Liraglutide</c:v>
                </c:pt>
              </c:strCache>
            </c:strRef>
          </c:tx>
          <c:spPr>
            <a:solidFill>
              <a:schemeClr val="bg1"/>
            </a:solidFill>
          </c:spPr>
          <c:invertIfNegative val="0"/>
          <c:errBars>
            <c:errBarType val="both"/>
            <c:errValType val="cust"/>
            <c:noEndCap val="0"/>
            <c:plus>
              <c:numRef>
                <c:f>('Weight change data'!$E$17,'Weight change data'!$H$17,'Weight change data'!$K$17)</c:f>
                <c:numCache>
                  <c:formatCode>General</c:formatCode>
                  <c:ptCount val="3"/>
                  <c:pt idx="0">
                    <c:v>1.1826381081027471</c:v>
                  </c:pt>
                  <c:pt idx="1">
                    <c:v>1.6649363481761881</c:v>
                  </c:pt>
                  <c:pt idx="2">
                    <c:v>2.3420985085450212</c:v>
                  </c:pt>
                </c:numCache>
              </c:numRef>
            </c:plus>
            <c:minus>
              <c:numLit>
                <c:formatCode>General</c:formatCode>
                <c:ptCount val="1"/>
                <c:pt idx="0">
                  <c:v>1</c:v>
                </c:pt>
              </c:numLit>
            </c:minus>
          </c:errBars>
          <c:val>
            <c:numRef>
              <c:f>('Weight change data'!$C$17,'Weight change data'!$F$17,'Weight change data'!$I$17)</c:f>
              <c:numCache>
                <c:formatCode>General</c:formatCode>
                <c:ptCount val="3"/>
                <c:pt idx="0">
                  <c:v>-4.72</c:v>
                </c:pt>
                <c:pt idx="1">
                  <c:v>-5.05</c:v>
                </c:pt>
                <c:pt idx="2">
                  <c:v>-5.46</c:v>
                </c:pt>
              </c:numCache>
            </c:numRef>
          </c:val>
        </c:ser>
        <c:dLbls>
          <c:showLegendKey val="0"/>
          <c:showVal val="0"/>
          <c:showCatName val="0"/>
          <c:showSerName val="0"/>
          <c:showPercent val="0"/>
          <c:showBubbleSize val="0"/>
        </c:dLbls>
        <c:gapWidth val="150"/>
        <c:axId val="197426624"/>
        <c:axId val="197426232"/>
      </c:barChart>
      <c:catAx>
        <c:axId val="197426624"/>
        <c:scaling>
          <c:orientation val="minMax"/>
        </c:scaling>
        <c:delete val="1"/>
        <c:axPos val="b"/>
        <c:majorTickMark val="out"/>
        <c:minorTickMark val="none"/>
        <c:tickLblPos val="none"/>
        <c:crossAx val="197426232"/>
        <c:crosses val="autoZero"/>
        <c:auto val="1"/>
        <c:lblAlgn val="ctr"/>
        <c:lblOffset val="100"/>
        <c:noMultiLvlLbl val="0"/>
      </c:catAx>
      <c:valAx>
        <c:axId val="197426232"/>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1974266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904636920384899E-2"/>
          <c:y val="2.7777777777777901E-2"/>
          <c:w val="0.91059711286089295"/>
          <c:h val="0.86481481481481504"/>
        </c:manualLayout>
      </c:layout>
      <c:barChart>
        <c:barDir val="col"/>
        <c:grouping val="clustered"/>
        <c:varyColors val="0"/>
        <c:ser>
          <c:idx val="0"/>
          <c:order val="0"/>
          <c:tx>
            <c:strRef>
              <c:f>'Weight change data'!$B$21</c:f>
              <c:strCache>
                <c:ptCount val="1"/>
                <c:pt idx="0">
                  <c:v>Non-DM Placebo</c:v>
                </c:pt>
              </c:strCache>
            </c:strRef>
          </c:tx>
          <c:spPr>
            <a:solidFill>
              <a:srgbClr val="CC0000"/>
            </a:solidFill>
            <a:ln>
              <a:solidFill>
                <a:srgbClr val="CC0000"/>
              </a:solidFill>
            </a:ln>
          </c:spPr>
          <c:invertIfNegative val="0"/>
          <c:errBars>
            <c:errBarType val="both"/>
            <c:errValType val="cust"/>
            <c:noEndCap val="0"/>
            <c:plus>
              <c:numRef>
                <c:f>('Weight change data'!$E$21,'Weight change data'!$H$21,'Weight change data'!$K$21)</c:f>
                <c:numCache>
                  <c:formatCode>General</c:formatCode>
                  <c:ptCount val="3"/>
                  <c:pt idx="0">
                    <c:v>1.39574427576592</c:v>
                  </c:pt>
                  <c:pt idx="1">
                    <c:v>1.8961856449198231</c:v>
                  </c:pt>
                  <c:pt idx="2">
                    <c:v>2.6620535207558129</c:v>
                  </c:pt>
                </c:numCache>
              </c:numRef>
            </c:plus>
            <c:minus>
              <c:numRef>
                <c:f>('Weight change data'!$E$21,'Weight change data'!$H$21,'Weight change data'!$K$21)</c:f>
                <c:numCache>
                  <c:formatCode>General</c:formatCode>
                  <c:ptCount val="3"/>
                  <c:pt idx="0">
                    <c:v>1.39574427576592</c:v>
                  </c:pt>
                  <c:pt idx="1">
                    <c:v>1.8961856449198231</c:v>
                  </c:pt>
                  <c:pt idx="2">
                    <c:v>2.6620535207558129</c:v>
                  </c:pt>
                </c:numCache>
              </c:numRef>
            </c:minus>
          </c:errBars>
          <c:val>
            <c:numRef>
              <c:f>('Weight change data'!$C$21,'Weight change data'!$F$21,'Weight change data'!$I$21)</c:f>
              <c:numCache>
                <c:formatCode>General</c:formatCode>
                <c:ptCount val="3"/>
                <c:pt idx="0">
                  <c:v>2.16</c:v>
                </c:pt>
                <c:pt idx="1">
                  <c:v>0.64000000000000101</c:v>
                </c:pt>
                <c:pt idx="2">
                  <c:v>1.920000000000001</c:v>
                </c:pt>
              </c:numCache>
            </c:numRef>
          </c:val>
        </c:ser>
        <c:ser>
          <c:idx val="1"/>
          <c:order val="1"/>
          <c:tx>
            <c:strRef>
              <c:f>'Weight change data'!$B$22</c:f>
              <c:strCache>
                <c:ptCount val="1"/>
                <c:pt idx="0">
                  <c:v>Non-DM Liraglutide</c:v>
                </c:pt>
              </c:strCache>
            </c:strRef>
          </c:tx>
          <c:spPr>
            <a:solidFill>
              <a:srgbClr val="0F5FBA"/>
            </a:solidFill>
            <a:ln>
              <a:solidFill>
                <a:srgbClr val="0F5FBA"/>
              </a:solidFill>
            </a:ln>
          </c:spPr>
          <c:invertIfNegative val="0"/>
          <c:errBars>
            <c:errBarType val="both"/>
            <c:errValType val="cust"/>
            <c:noEndCap val="0"/>
            <c:plus>
              <c:numRef>
                <c:f>('Weight change data'!$E$22,'Weight change data'!$H$22,'Weight change data'!$K$22)</c:f>
                <c:numCache>
                  <c:formatCode>General</c:formatCode>
                  <c:ptCount val="3"/>
                  <c:pt idx="0">
                    <c:v>1.33087052850244</c:v>
                  </c:pt>
                  <c:pt idx="1">
                    <c:v>1.8087258945738931</c:v>
                  </c:pt>
                  <c:pt idx="2">
                    <c:v>2.6970436927960701</c:v>
                  </c:pt>
                </c:numCache>
              </c:numRef>
            </c:plus>
            <c:minus>
              <c:numRef>
                <c:f>('Weight change data'!$E$22,'Weight change data'!$H$22,'Weight change data'!$K$22)</c:f>
                <c:numCache>
                  <c:formatCode>General</c:formatCode>
                  <c:ptCount val="3"/>
                  <c:pt idx="0">
                    <c:v>1.33087052850244</c:v>
                  </c:pt>
                  <c:pt idx="1">
                    <c:v>1.8087258945738931</c:v>
                  </c:pt>
                  <c:pt idx="2">
                    <c:v>2.6970436927960701</c:v>
                  </c:pt>
                </c:numCache>
              </c:numRef>
            </c:minus>
          </c:errBars>
          <c:val>
            <c:numRef>
              <c:f>('Weight change data'!$C$22,'Weight change data'!$F$22,'Weight change data'!$I$22)</c:f>
              <c:numCache>
                <c:formatCode>General</c:formatCode>
                <c:ptCount val="3"/>
                <c:pt idx="0">
                  <c:v>1.3</c:v>
                </c:pt>
                <c:pt idx="1">
                  <c:v>0.15</c:v>
                </c:pt>
                <c:pt idx="2">
                  <c:v>-0.28999999999999998</c:v>
                </c:pt>
              </c:numCache>
            </c:numRef>
          </c:val>
        </c:ser>
        <c:dLbls>
          <c:showLegendKey val="0"/>
          <c:showVal val="0"/>
          <c:showCatName val="0"/>
          <c:showSerName val="0"/>
          <c:showPercent val="0"/>
          <c:showBubbleSize val="0"/>
        </c:dLbls>
        <c:gapWidth val="150"/>
        <c:axId val="197425056"/>
        <c:axId val="273257240"/>
      </c:barChart>
      <c:catAx>
        <c:axId val="197425056"/>
        <c:scaling>
          <c:orientation val="minMax"/>
        </c:scaling>
        <c:delete val="1"/>
        <c:axPos val="b"/>
        <c:majorTickMark val="out"/>
        <c:minorTickMark val="none"/>
        <c:tickLblPos val="none"/>
        <c:crossAx val="273257240"/>
        <c:crosses val="autoZero"/>
        <c:auto val="1"/>
        <c:lblAlgn val="ctr"/>
        <c:lblOffset val="100"/>
        <c:noMultiLvlLbl val="0"/>
      </c:catAx>
      <c:valAx>
        <c:axId val="273257240"/>
        <c:scaling>
          <c:orientation val="minMax"/>
          <c:min val="-8"/>
        </c:scaling>
        <c:delete val="0"/>
        <c:axPos val="l"/>
        <c:majorGridlines/>
        <c:numFmt formatCode="General" sourceLinked="1"/>
        <c:majorTickMark val="out"/>
        <c:minorTickMark val="none"/>
        <c:tickLblPos val="nextTo"/>
        <c:txPr>
          <a:bodyPr/>
          <a:lstStyle/>
          <a:p>
            <a:pPr>
              <a:defRPr sz="1800"/>
            </a:pPr>
            <a:endParaRPr lang="en-US"/>
          </a:p>
        </c:txPr>
        <c:crossAx val="197425056"/>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1149" name="Picture 13" descr="d_DCRI_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5" y="8597900"/>
            <a:ext cx="3333750" cy="2762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16964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59749" name="Rectangle 5"/>
          <p:cNvSpPr>
            <a:spLocks noGrp="1" noChangeArrowheads="1"/>
          </p:cNvSpPr>
          <p:nvPr>
            <p:ph type="body" sz="quarter" idx="3"/>
          </p:nvPr>
        </p:nvSpPr>
        <p:spPr bwMode="auto">
          <a:xfrm>
            <a:off x="914400" y="4343400"/>
            <a:ext cx="5029200" cy="1227138"/>
          </a:xfrm>
          <a:prstGeom prst="rect">
            <a:avLst/>
          </a:prstGeom>
          <a:noFill/>
          <a:ln>
            <a:noFill/>
          </a:ln>
          <a:effectLst/>
          <a:extLst>
            <a:ext uri="{909E8E84-426E-40dd-AFC4-6F175D3DCCD1}">
              <a14:hiddenFill xmlns="" xmlns:a14="http://schemas.microsoft.com/office/drawing/2010/main">
                <a:solidFill>
                  <a:srgbClr val="FE9C09"/>
                </a:solidFill>
              </a14:hiddenFill>
            </a:ext>
            <a:ext uri="{91240B29-F687-4f45-9708-019B960494DF}">
              <a14:hiddenLine xmlns="" xmlns:a14="http://schemas.microsoft.com/office/drawing/2010/main" w="50800">
                <a:solidFill>
                  <a:srgbClr val="3365FB"/>
                </a:solidFill>
                <a:miter lim="800000"/>
                <a:headEnd/>
                <a:tailEnd/>
              </a14:hiddenLine>
            </a:ext>
            <a:ext uri="{AF507438-7753-43e0-B8FC-AC1667EBCBE1}">
              <a14:hiddenEffects xmlns="" xmlns:a14="http://schemas.microsoft.com/office/drawing/2010/main">
                <a:effectLst>
                  <a:outerShdw blurRad="63500" dist="17961"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2220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effectLst>
          <a:outerShdw blurRad="38100" dist="38100" dir="2700000" algn="tl">
            <a:srgbClr val="DDDDDD"/>
          </a:outerShdw>
        </a:effectLst>
        <a:latin typeface="Times New Roman" charset="0"/>
        <a:ea typeface="ＭＳ Ｐゴシック" charset="0"/>
        <a:cs typeface="+mn-cs"/>
      </a:defRPr>
    </a:lvl1pPr>
    <a:lvl2pPr marL="457039" algn="l" rtl="0" eaLnBrk="0" fontAlgn="base" hangingPunct="0">
      <a:spcBef>
        <a:spcPct val="30000"/>
      </a:spcBef>
      <a:spcAft>
        <a:spcPct val="0"/>
      </a:spcAft>
      <a:defRPr kumimoji="1" sz="1200" kern="1200">
        <a:solidFill>
          <a:schemeClr val="tx1"/>
        </a:solidFill>
        <a:effectLst>
          <a:outerShdw blurRad="38100" dist="38100" dir="2700000" algn="tl">
            <a:srgbClr val="DDDDDD"/>
          </a:outerShdw>
        </a:effectLst>
        <a:latin typeface="Times New Roman" charset="0"/>
        <a:ea typeface="ＭＳ Ｐゴシック" charset="0"/>
        <a:cs typeface="+mn-cs"/>
      </a:defRPr>
    </a:lvl2pPr>
    <a:lvl3pPr marL="914079" algn="l" rtl="0" eaLnBrk="0" fontAlgn="base" hangingPunct="0">
      <a:spcBef>
        <a:spcPct val="30000"/>
      </a:spcBef>
      <a:spcAft>
        <a:spcPct val="0"/>
      </a:spcAft>
      <a:defRPr kumimoji="1" sz="1200" kern="1200">
        <a:solidFill>
          <a:schemeClr val="tx1"/>
        </a:solidFill>
        <a:effectLst>
          <a:outerShdw blurRad="38100" dist="38100" dir="2700000" algn="tl">
            <a:srgbClr val="DDDDDD"/>
          </a:outerShdw>
        </a:effectLst>
        <a:latin typeface="Times New Roman" charset="0"/>
        <a:ea typeface="ＭＳ Ｐゴシック" charset="0"/>
        <a:cs typeface="+mn-cs"/>
      </a:defRPr>
    </a:lvl3pPr>
    <a:lvl4pPr marL="1371119" algn="l" rtl="0" eaLnBrk="0" fontAlgn="base" hangingPunct="0">
      <a:spcBef>
        <a:spcPct val="30000"/>
      </a:spcBef>
      <a:spcAft>
        <a:spcPct val="0"/>
      </a:spcAft>
      <a:defRPr kumimoji="1" sz="1200" kern="1200">
        <a:solidFill>
          <a:schemeClr val="tx1"/>
        </a:solidFill>
        <a:effectLst>
          <a:outerShdw blurRad="38100" dist="38100" dir="2700000" algn="tl">
            <a:srgbClr val="DDDDDD"/>
          </a:outerShdw>
        </a:effectLst>
        <a:latin typeface="Times New Roman" charset="0"/>
        <a:ea typeface="ＭＳ Ｐゴシック" charset="0"/>
        <a:cs typeface="+mn-cs"/>
      </a:defRPr>
    </a:lvl4pPr>
    <a:lvl5pPr marL="1828159" algn="l" rtl="0" eaLnBrk="0" fontAlgn="base" hangingPunct="0">
      <a:spcBef>
        <a:spcPct val="30000"/>
      </a:spcBef>
      <a:spcAft>
        <a:spcPct val="0"/>
      </a:spcAft>
      <a:defRPr kumimoji="1" sz="1200" kern="1200">
        <a:solidFill>
          <a:schemeClr val="tx1"/>
        </a:solidFill>
        <a:effectLst>
          <a:outerShdw blurRad="38100" dist="38100" dir="2700000" algn="tl">
            <a:srgbClr val="DDDDDD"/>
          </a:outerShdw>
        </a:effectLst>
        <a:latin typeface="Times New Roman" charset="0"/>
        <a:ea typeface="ＭＳ Ｐゴシック" charset="0"/>
        <a:cs typeface="+mn-cs"/>
      </a:defRPr>
    </a:lvl5pPr>
    <a:lvl6pPr marL="2285199" algn="l" defTabSz="457039" rtl="0" eaLnBrk="1" latinLnBrk="0" hangingPunct="1">
      <a:defRPr sz="1200" kern="1200">
        <a:solidFill>
          <a:schemeClr val="tx1"/>
        </a:solidFill>
        <a:latin typeface="+mn-lt"/>
        <a:ea typeface="+mn-ea"/>
        <a:cs typeface="+mn-cs"/>
      </a:defRPr>
    </a:lvl6pPr>
    <a:lvl7pPr marL="2742237" algn="l" defTabSz="457039" rtl="0" eaLnBrk="1" latinLnBrk="0" hangingPunct="1">
      <a:defRPr sz="1200" kern="1200">
        <a:solidFill>
          <a:schemeClr val="tx1"/>
        </a:solidFill>
        <a:latin typeface="+mn-lt"/>
        <a:ea typeface="+mn-ea"/>
        <a:cs typeface="+mn-cs"/>
      </a:defRPr>
    </a:lvl7pPr>
    <a:lvl8pPr marL="3199278" algn="l" defTabSz="457039" rtl="0" eaLnBrk="1" latinLnBrk="0" hangingPunct="1">
      <a:defRPr sz="1200" kern="1200">
        <a:solidFill>
          <a:schemeClr val="tx1"/>
        </a:solidFill>
        <a:latin typeface="+mn-lt"/>
        <a:ea typeface="+mn-ea"/>
        <a:cs typeface="+mn-cs"/>
      </a:defRPr>
    </a:lvl8pPr>
    <a:lvl9pPr marL="3656316" algn="l" defTabSz="45703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smtClean="0"/>
              <a:t>On</a:t>
            </a:r>
            <a:r>
              <a:rPr lang="en-US" sz="1400" b="0" baseline="0" dirty="0" smtClean="0"/>
              <a:t> behalf of the NHLBI Heart Failure Clinical Research Network, I’m happy to present the FIGHT Trial, </a:t>
            </a:r>
            <a:r>
              <a:rPr lang="en-US" sz="1400" b="0" dirty="0" smtClean="0"/>
              <a:t>A Randomized Trial of </a:t>
            </a:r>
            <a:r>
              <a:rPr lang="en-US" sz="1400" b="0" dirty="0" err="1" smtClean="0"/>
              <a:t>Liraglutide</a:t>
            </a:r>
            <a:r>
              <a:rPr lang="en-US" sz="1400" b="0" dirty="0" smtClean="0"/>
              <a:t> for High-Risk Heart Failure Patients with Reduced Ejection Fraction </a:t>
            </a:r>
            <a:endParaRPr lang="en-US" sz="1400" b="0" dirty="0"/>
          </a:p>
        </p:txBody>
      </p:sp>
    </p:spTree>
    <p:extLst>
      <p:ext uri="{BB962C8B-B14F-4D97-AF65-F5344CB8AC3E}">
        <p14:creationId xmlns:p14="http://schemas.microsoft.com/office/powerpoint/2010/main" val="2184065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 average</a:t>
            </a:r>
            <a:r>
              <a:rPr lang="en-US" baseline="0" dirty="0" smtClean="0"/>
              <a:t> BMI of our subjects was over 32</a:t>
            </a:r>
          </a:p>
          <a:p>
            <a:pPr marL="171450" indent="-171450">
              <a:buFont typeface="Arial"/>
              <a:buChar char="•"/>
            </a:pPr>
            <a:r>
              <a:rPr lang="en-US" baseline="0" dirty="0" smtClean="0"/>
              <a:t>Most subjects were NYHA Class III with a minority NYHA II and a few NYHA IV</a:t>
            </a:r>
          </a:p>
          <a:p>
            <a:pPr marL="171450" indent="-171450">
              <a:buFont typeface="Arial"/>
              <a:buChar char="•"/>
            </a:pPr>
            <a:r>
              <a:rPr lang="en-US" baseline="0" dirty="0" smtClean="0"/>
              <a:t>Despite high rates of disease-modifying therapy for HF, the average </a:t>
            </a:r>
            <a:r>
              <a:rPr lang="en-US" baseline="0" dirty="0" err="1" smtClean="0"/>
              <a:t>NTproBNP</a:t>
            </a:r>
            <a:r>
              <a:rPr lang="en-US" baseline="0" dirty="0" smtClean="0"/>
              <a:t> level was over 3800 and the average LVEF was 26%, so this was clearly a population with advanced HF</a:t>
            </a:r>
          </a:p>
        </p:txBody>
      </p:sp>
    </p:spTree>
    <p:extLst>
      <p:ext uri="{BB962C8B-B14F-4D97-AF65-F5344CB8AC3E}">
        <p14:creationId xmlns:p14="http://schemas.microsoft.com/office/powerpoint/2010/main" val="3535568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None/>
            </a:pPr>
            <a:r>
              <a:rPr lang="en-US" dirty="0" smtClean="0"/>
              <a:t>This slide depicts the result for</a:t>
            </a:r>
            <a:r>
              <a:rPr lang="en-US" baseline="0" dirty="0" smtClean="0"/>
              <a:t> the primary endpoint.</a:t>
            </a:r>
          </a:p>
          <a:p>
            <a:pPr marL="171450" indent="-171450">
              <a:buFont typeface="Arial"/>
              <a:buNone/>
            </a:pPr>
            <a:endParaRPr lang="en-US" baseline="0" dirty="0" smtClean="0"/>
          </a:p>
          <a:p>
            <a:pPr marL="171450" indent="-171450">
              <a:buFont typeface="Arial"/>
              <a:buChar char="•"/>
            </a:pPr>
            <a:r>
              <a:rPr lang="en-US" baseline="0" dirty="0" smtClean="0"/>
              <a:t>Based on the analysis</a:t>
            </a:r>
            <a:r>
              <a:rPr lang="en-US" baseline="0" dirty="0" smtClean="0">
                <a:solidFill>
                  <a:srgbClr val="FF0000"/>
                </a:solidFill>
              </a:rPr>
              <a:t> of Global Rank Score, there was no significant difference between groups with both placebo and </a:t>
            </a:r>
            <a:r>
              <a:rPr lang="en-US" baseline="0" dirty="0" err="1" smtClean="0">
                <a:solidFill>
                  <a:srgbClr val="FF0000"/>
                </a:solidFill>
              </a:rPr>
              <a:t>liraglutide</a:t>
            </a:r>
            <a:r>
              <a:rPr lang="en-US" baseline="0" dirty="0" smtClean="0">
                <a:solidFill>
                  <a:srgbClr val="FF0000"/>
                </a:solidFill>
              </a:rPr>
              <a:t>-treated patients having average ranks near the anchor point of 150</a:t>
            </a:r>
          </a:p>
          <a:p>
            <a:pPr marL="171450" indent="-171450">
              <a:buFont typeface="Arial"/>
              <a:buChar char="•"/>
            </a:pPr>
            <a:r>
              <a:rPr lang="en-US" baseline="0" dirty="0" smtClean="0">
                <a:solidFill>
                  <a:srgbClr val="FF0000"/>
                </a:solidFill>
              </a:rPr>
              <a:t>In terms of the tiers of the primary endpoint, there were no differences in deaths between treatment groups and a non-significant increase in HF hospitalization among </a:t>
            </a:r>
            <a:r>
              <a:rPr lang="en-US" baseline="0" dirty="0" err="1" smtClean="0">
                <a:solidFill>
                  <a:srgbClr val="FF0000"/>
                </a:solidFill>
              </a:rPr>
              <a:t>liraglutide</a:t>
            </a:r>
            <a:r>
              <a:rPr lang="en-US" baseline="0" dirty="0" smtClean="0">
                <a:solidFill>
                  <a:srgbClr val="FF0000"/>
                </a:solidFill>
              </a:rPr>
              <a:t>-treated patients  </a:t>
            </a:r>
          </a:p>
        </p:txBody>
      </p:sp>
    </p:spTree>
    <p:extLst>
      <p:ext uri="{BB962C8B-B14F-4D97-AF65-F5344CB8AC3E}">
        <p14:creationId xmlns:p14="http://schemas.microsoft.com/office/powerpoint/2010/main" val="1116414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In this Kaplan-Meier analysis,</a:t>
            </a:r>
            <a:r>
              <a:rPr lang="en-US" baseline="0" dirty="0" smtClean="0"/>
              <a:t> the composite of death or HF hospitalization are shown for placebo-treated patients (in Red) and </a:t>
            </a:r>
            <a:r>
              <a:rPr lang="en-US" baseline="0" dirty="0" err="1" smtClean="0"/>
              <a:t>Liraglutide</a:t>
            </a:r>
            <a:r>
              <a:rPr lang="en-US" baseline="0" dirty="0" smtClean="0"/>
              <a:t>-treated patients (in Blue)</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Here again, the differences between groups are non-significant, but there is a trend towards more events with </a:t>
            </a:r>
            <a:r>
              <a:rPr lang="en-US" baseline="0" dirty="0" err="1" smtClean="0"/>
              <a:t>liraglutide</a:t>
            </a: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1" baseline="0" dirty="0" smtClean="0"/>
              <a:t>Moreover, with the low end of the 95% confidence interval at 0.92, even this small study effectively excludes a more than 8% favorable effect on death or HF hospitalization in this advanced HF population.</a:t>
            </a:r>
          </a:p>
          <a:p>
            <a:endParaRPr lang="en-US" dirty="0"/>
          </a:p>
        </p:txBody>
      </p:sp>
    </p:spTree>
    <p:extLst>
      <p:ext uri="{BB962C8B-B14F-4D97-AF65-F5344CB8AC3E}">
        <p14:creationId xmlns:p14="http://schemas.microsoft.com/office/powerpoint/2010/main" val="3516259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The results for several other secondary endpoints</a:t>
            </a:r>
            <a:r>
              <a:rPr lang="en-US" baseline="0" dirty="0" smtClean="0"/>
              <a:t> are </a:t>
            </a:r>
            <a:r>
              <a:rPr lang="en-US" dirty="0" smtClean="0"/>
              <a:t>presented here:</a:t>
            </a:r>
          </a:p>
          <a:p>
            <a:pPr marL="171450" indent="-171450">
              <a:buFont typeface="Arial"/>
              <a:buChar char="•"/>
            </a:pPr>
            <a:r>
              <a:rPr lang="en-US" dirty="0" smtClean="0"/>
              <a:t>Parameters</a:t>
            </a:r>
            <a:r>
              <a:rPr lang="en-US" baseline="0" dirty="0" smtClean="0"/>
              <a:t> of interest are shown on the left and the horizontal axis displays a global t-statistic result for each parameter</a:t>
            </a:r>
            <a:r>
              <a:rPr lang="en-US" baseline="0" dirty="0"/>
              <a:t> </a:t>
            </a:r>
            <a:r>
              <a:rPr lang="en-US" baseline="0" dirty="0" smtClean="0"/>
              <a:t>such that values to the left of zero indicate a more favorable result with placebo and to the right suggest improvement with </a:t>
            </a:r>
            <a:r>
              <a:rPr lang="en-US" baseline="0" dirty="0" err="1" smtClean="0"/>
              <a:t>liraglutide</a:t>
            </a:r>
            <a:r>
              <a:rPr lang="en-US" baseline="0" dirty="0" smtClean="0"/>
              <a:t>, the vertical lines near negative 2 and positive 2 indicate statistical significance</a:t>
            </a:r>
          </a:p>
          <a:p>
            <a:pPr marL="171450" indent="-171450">
              <a:buFont typeface="Arial"/>
              <a:buChar char="•"/>
            </a:pPr>
            <a:r>
              <a:rPr lang="en-US" baseline="0" dirty="0" smtClean="0"/>
              <a:t>Overall, most of these secondary endpoints fell in the middle - including the </a:t>
            </a:r>
            <a:r>
              <a:rPr lang="en-US" baseline="0" dirty="0" err="1" smtClean="0"/>
              <a:t>echocardiographically</a:t>
            </a:r>
            <a:r>
              <a:rPr lang="en-US" baseline="0" dirty="0" smtClean="0"/>
              <a:t>-derived endpoints, the 6-min walk distance and the quality of life score</a:t>
            </a:r>
          </a:p>
          <a:p>
            <a:pPr marL="171450" indent="-171450">
              <a:buFont typeface="Arial"/>
              <a:buChar char="•"/>
            </a:pPr>
            <a:r>
              <a:rPr lang="en-US" baseline="0" dirty="0" smtClean="0"/>
              <a:t>The change in </a:t>
            </a:r>
            <a:r>
              <a:rPr lang="en-US" baseline="0" dirty="0" err="1" smtClean="0"/>
              <a:t>Cystatin</a:t>
            </a:r>
            <a:r>
              <a:rPr lang="en-US" baseline="0" dirty="0" smtClean="0"/>
              <a:t> C, a marker of renal dysfunction, was significantly greater in </a:t>
            </a:r>
            <a:r>
              <a:rPr lang="en-US" baseline="0" dirty="0" err="1" smtClean="0"/>
              <a:t>liraglutide</a:t>
            </a:r>
            <a:r>
              <a:rPr lang="en-US" baseline="0" dirty="0" smtClean="0"/>
              <a:t>-treated subjects suggesting some worsening of renal function in this group</a:t>
            </a:r>
          </a:p>
          <a:p>
            <a:pPr marL="171450" indent="-171450">
              <a:buFont typeface="Arial"/>
              <a:buChar char="•"/>
            </a:pPr>
            <a:r>
              <a:rPr lang="en-US" baseline="0" dirty="0" smtClean="0"/>
              <a:t>On the other hand, nearly significant decreases in weight and hemoglobin A1c favored </a:t>
            </a:r>
            <a:r>
              <a:rPr lang="en-US" baseline="0" dirty="0" err="1" smtClean="0"/>
              <a:t>liraglutide</a:t>
            </a:r>
            <a:r>
              <a:rPr lang="en-US" baseline="0" dirty="0" smtClean="0"/>
              <a:t>-treated patients</a:t>
            </a:r>
          </a:p>
          <a:p>
            <a:endParaRPr lang="en-US" baseline="0" dirty="0" smtClean="0"/>
          </a:p>
        </p:txBody>
      </p:sp>
    </p:spTree>
    <p:extLst>
      <p:ext uri="{BB962C8B-B14F-4D97-AF65-F5344CB8AC3E}">
        <p14:creationId xmlns:p14="http://schemas.microsoft.com/office/powerpoint/2010/main" val="2529968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a:buNone/>
              <a:tabLst/>
              <a:defRPr/>
            </a:pPr>
            <a:r>
              <a:rPr lang="en-US" baseline="0" dirty="0" smtClean="0"/>
              <a:t>Subgroup analyses focusing on subjects with and without Diabetes </a:t>
            </a:r>
            <a:r>
              <a:rPr lang="en-US" b="1" baseline="0" dirty="0" smtClean="0"/>
              <a:t>were pre-specified</a:t>
            </a:r>
            <a:r>
              <a:rPr lang="en-US" baseline="0" dirty="0" smtClean="0"/>
              <a:t>, and this slide highlight one of these comparisons</a:t>
            </a:r>
          </a:p>
          <a:p>
            <a:pPr marL="171450" indent="-171450">
              <a:buFont typeface="Arial"/>
              <a:buChar char="•"/>
            </a:pPr>
            <a:r>
              <a:rPr lang="en-US" baseline="0" dirty="0" smtClean="0"/>
              <a:t>Concerning the nearly significant overall weight change mentioned during the previous slide, segregation of diabetics and </a:t>
            </a:r>
            <a:r>
              <a:rPr lang="en-US" baseline="0" dirty="0" err="1" smtClean="0"/>
              <a:t>nondiabetics</a:t>
            </a:r>
            <a:r>
              <a:rPr lang="en-US" baseline="0" dirty="0" smtClean="0"/>
              <a:t> reveals a small but significant weight loss with </a:t>
            </a:r>
            <a:r>
              <a:rPr lang="en-US" baseline="0" dirty="0" err="1" smtClean="0"/>
              <a:t>liraglutide</a:t>
            </a:r>
            <a:r>
              <a:rPr lang="en-US" baseline="0" dirty="0" smtClean="0"/>
              <a:t> (averaging about 5 pounds) that was not observed in placebo-treated patients.</a:t>
            </a:r>
          </a:p>
          <a:p>
            <a:pPr marL="171450" indent="-171450">
              <a:buFont typeface="Arial"/>
              <a:buChar char="•"/>
            </a:pPr>
            <a:r>
              <a:rPr lang="en-US" baseline="0" dirty="0" smtClean="0"/>
              <a:t>As shown on the right, this intergroup difference in Weight change was not observed among the </a:t>
            </a:r>
            <a:r>
              <a:rPr lang="en-US" baseline="0" dirty="0" err="1" smtClean="0"/>
              <a:t>nondiabetics</a:t>
            </a:r>
            <a:r>
              <a:rPr lang="en-US" baseline="0" dirty="0" smtClean="0"/>
              <a:t>.</a:t>
            </a:r>
          </a:p>
          <a:p>
            <a:pPr marL="171450" indent="-171450">
              <a:buFont typeface="Arial"/>
              <a:buChar char="•"/>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1" baseline="0" dirty="0" smtClean="0"/>
              <a:t>These data, like those for </a:t>
            </a:r>
            <a:r>
              <a:rPr lang="en-US" b="1" baseline="0" dirty="0" err="1" smtClean="0"/>
              <a:t>glycosylated</a:t>
            </a:r>
            <a:r>
              <a:rPr lang="en-US" b="1" baseline="0" dirty="0" smtClean="0"/>
              <a:t> hemoglobin, demonstrate the expected biological actions of </a:t>
            </a:r>
            <a:r>
              <a:rPr lang="en-US" b="1" baseline="0" dirty="0" err="1" smtClean="0"/>
              <a:t>liraglutide</a:t>
            </a:r>
            <a:r>
              <a:rPr lang="en-US" b="1" baseline="0" dirty="0" smtClean="0"/>
              <a:t> in diabetics with advanced Heart</a:t>
            </a:r>
            <a:r>
              <a:rPr lang="en-US" b="0" baseline="0" dirty="0" smtClean="0"/>
              <a:t> </a:t>
            </a:r>
            <a:r>
              <a:rPr lang="en-US" b="1" baseline="0" dirty="0" smtClean="0"/>
              <a:t>Failure</a:t>
            </a:r>
            <a:endParaRPr lang="en-US" baseline="0" dirty="0" smtClean="0"/>
          </a:p>
          <a:p>
            <a:endParaRPr lang="en-US" dirty="0"/>
          </a:p>
        </p:txBody>
      </p:sp>
    </p:spTree>
    <p:extLst>
      <p:ext uri="{BB962C8B-B14F-4D97-AF65-F5344CB8AC3E}">
        <p14:creationId xmlns:p14="http://schemas.microsoft.com/office/powerpoint/2010/main" val="54121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None/>
            </a:pPr>
            <a:r>
              <a:rPr lang="en-US" baseline="0" dirty="0" smtClean="0"/>
              <a:t>Among pre-specified safety metrics, we did not observe significant increases in severe adverse effects with </a:t>
            </a:r>
            <a:r>
              <a:rPr lang="en-US" baseline="0" dirty="0" err="1" smtClean="0"/>
              <a:t>liraglutide</a:t>
            </a:r>
            <a:r>
              <a:rPr lang="en-US" baseline="0" dirty="0" smtClean="0"/>
              <a:t> compared with placebo</a:t>
            </a:r>
          </a:p>
          <a:p>
            <a:pPr marL="171450" indent="-171450">
              <a:buFont typeface="Arial"/>
              <a:buChar char="•"/>
            </a:pPr>
            <a:r>
              <a:rPr lang="en-US" baseline="0" dirty="0" smtClean="0"/>
              <a:t>There was actually a reduction in </a:t>
            </a:r>
            <a:r>
              <a:rPr lang="en-US" b="1" baseline="0" dirty="0" smtClean="0"/>
              <a:t>hyper</a:t>
            </a:r>
            <a:r>
              <a:rPr lang="en-US" baseline="0" dirty="0" smtClean="0"/>
              <a:t>glycemic events without an increase in severe </a:t>
            </a:r>
            <a:r>
              <a:rPr lang="en-US" b="1" baseline="0" dirty="0" smtClean="0"/>
              <a:t>hypo</a:t>
            </a:r>
            <a:r>
              <a:rPr lang="en-US" baseline="0" dirty="0" smtClean="0"/>
              <a:t>glycemic events</a:t>
            </a:r>
          </a:p>
          <a:p>
            <a:pPr marL="171450" indent="-171450">
              <a:buFont typeface="Arial"/>
              <a:buChar char="•"/>
            </a:pPr>
            <a:r>
              <a:rPr lang="en-US" baseline="0" dirty="0" smtClean="0"/>
              <a:t>However, there was a trend towards a higher rate of worsening renal failure in the group randomized to </a:t>
            </a:r>
            <a:r>
              <a:rPr lang="en-US" baseline="0" dirty="0" err="1" smtClean="0"/>
              <a:t>liraglutide</a:t>
            </a:r>
            <a:endParaRPr lang="en-US" dirty="0"/>
          </a:p>
        </p:txBody>
      </p:sp>
    </p:spTree>
    <p:extLst>
      <p:ext uri="{BB962C8B-B14F-4D97-AF65-F5344CB8AC3E}">
        <p14:creationId xmlns:p14="http://schemas.microsoft.com/office/powerpoint/2010/main" val="3138689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a:t>
            </a:r>
          </a:p>
          <a:p>
            <a:pPr marL="273050" indent="-273050">
              <a:spcBef>
                <a:spcPts val="1500"/>
              </a:spcBef>
              <a:buClr>
                <a:srgbClr val="090EDD"/>
              </a:buClr>
              <a:buSzPct val="150000"/>
              <a:buFont typeface="Arial" pitchFamily="34" charset="0"/>
              <a:buChar char="•"/>
            </a:pPr>
            <a:r>
              <a:rPr kumimoji="1" lang="en-US" sz="1200" kern="1200" dirty="0" smtClean="0">
                <a:solidFill>
                  <a:schemeClr val="tx1"/>
                </a:solidFill>
                <a:effectLst>
                  <a:outerShdw blurRad="38100" dist="38100" dir="2700000" algn="tl">
                    <a:srgbClr val="DDDDDD"/>
                  </a:outerShdw>
                </a:effectLst>
                <a:latin typeface="Times New Roman" charset="0"/>
                <a:ea typeface="ＭＳ Ｐゴシック" charset="0"/>
                <a:cs typeface="+mn-cs"/>
              </a:rPr>
              <a:t>The GLP-1 agonist </a:t>
            </a:r>
            <a:r>
              <a:rPr kumimoji="1" lang="en-US" sz="1200" kern="1200" dirty="0" err="1" smtClean="0">
                <a:solidFill>
                  <a:schemeClr val="tx1"/>
                </a:solidFill>
                <a:effectLst>
                  <a:outerShdw blurRad="38100" dist="38100" dir="2700000" algn="tl">
                    <a:srgbClr val="DDDDDD"/>
                  </a:outerShdw>
                </a:effectLst>
                <a:latin typeface="Times New Roman" charset="0"/>
                <a:ea typeface="ＭＳ Ｐゴシック" charset="0"/>
                <a:cs typeface="+mn-cs"/>
              </a:rPr>
              <a:t>liraglutide</a:t>
            </a:r>
            <a:r>
              <a:rPr kumimoji="1" lang="en-US" sz="1200" kern="1200" dirty="0" smtClean="0">
                <a:solidFill>
                  <a:schemeClr val="tx1"/>
                </a:solidFill>
                <a:effectLst>
                  <a:outerShdw blurRad="38100" dist="38100" dir="2700000" algn="tl">
                    <a:srgbClr val="DDDDDD"/>
                  </a:outerShdw>
                </a:effectLst>
                <a:latin typeface="Times New Roman" charset="0"/>
                <a:ea typeface="ＭＳ Ｐゴシック" charset="0"/>
                <a:cs typeface="+mn-cs"/>
              </a:rPr>
              <a:t> does not improve post-hospitalization clinical stability in patients with relatively advanced HF and reduced LVEF</a:t>
            </a:r>
          </a:p>
          <a:p>
            <a:pPr marL="273050" indent="-273050">
              <a:spcBef>
                <a:spcPts val="1500"/>
              </a:spcBef>
              <a:buClr>
                <a:srgbClr val="090EDD"/>
              </a:buClr>
              <a:buSzPct val="150000"/>
              <a:buFont typeface="Arial" pitchFamily="34" charset="0"/>
              <a:buChar char="•"/>
            </a:pPr>
            <a:r>
              <a:rPr kumimoji="1" lang="en-US" sz="1200" kern="1200" dirty="0" smtClean="0">
                <a:solidFill>
                  <a:schemeClr val="tx1"/>
                </a:solidFill>
                <a:effectLst>
                  <a:outerShdw blurRad="38100" dist="38100" dir="2700000" algn="tl">
                    <a:srgbClr val="DDDDDD"/>
                  </a:outerShdw>
                </a:effectLst>
                <a:latin typeface="Times New Roman" charset="0"/>
                <a:ea typeface="ＭＳ Ｐゴシック" charset="0"/>
                <a:cs typeface="+mn-cs"/>
              </a:rPr>
              <a:t>Among diabetics with advanced HF, </a:t>
            </a:r>
            <a:r>
              <a:rPr kumimoji="1" lang="en-US" sz="1200" kern="1200" dirty="0" err="1" smtClean="0">
                <a:solidFill>
                  <a:schemeClr val="tx1"/>
                </a:solidFill>
                <a:effectLst>
                  <a:outerShdw blurRad="38100" dist="38100" dir="2700000" algn="tl">
                    <a:srgbClr val="DDDDDD"/>
                  </a:outerShdw>
                </a:effectLst>
                <a:latin typeface="Times New Roman" charset="0"/>
                <a:ea typeface="ＭＳ Ｐゴシック" charset="0"/>
                <a:cs typeface="+mn-cs"/>
              </a:rPr>
              <a:t>liraglutide</a:t>
            </a:r>
            <a:r>
              <a:rPr kumimoji="1" lang="en-US" sz="1200" kern="1200" dirty="0" smtClean="0">
                <a:solidFill>
                  <a:schemeClr val="tx1"/>
                </a:solidFill>
                <a:effectLst>
                  <a:outerShdw blurRad="38100" dist="38100" dir="2700000" algn="tl">
                    <a:srgbClr val="DDDDDD"/>
                  </a:outerShdw>
                </a:effectLst>
                <a:latin typeface="Times New Roman" charset="0"/>
                <a:ea typeface="ＭＳ Ｐゴシック" charset="0"/>
                <a:cs typeface="+mn-cs"/>
              </a:rPr>
              <a:t> was associated with a mild reduction in weight and improved blood glucose control</a:t>
            </a:r>
          </a:p>
          <a:p>
            <a:pPr marL="273050" indent="-273050">
              <a:spcBef>
                <a:spcPts val="1500"/>
              </a:spcBef>
              <a:buClr>
                <a:srgbClr val="090EDD"/>
              </a:buClr>
              <a:buSzPct val="150000"/>
              <a:buFont typeface="Arial" pitchFamily="34" charset="0"/>
              <a:buChar char="•"/>
            </a:pPr>
            <a:r>
              <a:rPr kumimoji="1" lang="en-US" sz="1200" kern="1200" dirty="0" smtClean="0">
                <a:solidFill>
                  <a:schemeClr val="tx1"/>
                </a:solidFill>
                <a:effectLst>
                  <a:outerShdw blurRad="38100" dist="38100" dir="2700000" algn="tl">
                    <a:srgbClr val="DDDDDD"/>
                  </a:outerShdw>
                </a:effectLst>
                <a:latin typeface="Times New Roman" charset="0"/>
                <a:ea typeface="ＭＳ Ｐゴシック" charset="0"/>
                <a:cs typeface="+mn-cs"/>
              </a:rPr>
              <a:t>Though not statistically significant, the composite of death or HF hospitalization, and renal function metrics numerically favored placebo vs. </a:t>
            </a:r>
            <a:r>
              <a:rPr kumimoji="1" lang="en-US" sz="1200" kern="1200" dirty="0" err="1" smtClean="0">
                <a:solidFill>
                  <a:schemeClr val="tx1"/>
                </a:solidFill>
                <a:effectLst>
                  <a:outerShdw blurRad="38100" dist="38100" dir="2700000" algn="tl">
                    <a:srgbClr val="DDDDDD"/>
                  </a:outerShdw>
                </a:effectLst>
                <a:latin typeface="Times New Roman" charset="0"/>
                <a:ea typeface="ＭＳ Ｐゴシック" charset="0"/>
                <a:cs typeface="+mn-cs"/>
              </a:rPr>
              <a:t>liraglutide</a:t>
            </a:r>
            <a:endParaRPr kumimoji="1" lang="en-US" sz="1200" kern="1200" dirty="0" smtClean="0">
              <a:solidFill>
                <a:schemeClr val="tx1"/>
              </a:solidFill>
              <a:effectLst>
                <a:outerShdw blurRad="38100" dist="38100" dir="2700000" algn="tl">
                  <a:srgbClr val="DDDDDD"/>
                </a:outerShdw>
              </a:effectLst>
              <a:latin typeface="Times New Roman" charset="0"/>
              <a:ea typeface="ＭＳ Ｐゴシック" charset="0"/>
              <a:cs typeface="+mn-cs"/>
            </a:endParaRPr>
          </a:p>
          <a:p>
            <a:pPr marL="273050" indent="-273050">
              <a:spcBef>
                <a:spcPts val="1800"/>
              </a:spcBef>
              <a:buClr>
                <a:srgbClr val="090EDD"/>
              </a:buClr>
              <a:buSzPct val="150000"/>
              <a:buFont typeface="Arial" pitchFamily="34" charset="0"/>
              <a:buChar char="•"/>
            </a:pPr>
            <a:r>
              <a:rPr kumimoji="1" lang="en-US" sz="1200" kern="1200" dirty="0" smtClean="0">
                <a:solidFill>
                  <a:schemeClr val="tx1"/>
                </a:solidFill>
                <a:effectLst>
                  <a:outerShdw blurRad="38100" dist="38100" dir="2700000" algn="tl">
                    <a:srgbClr val="DDDDDD"/>
                  </a:outerShdw>
                </a:effectLst>
                <a:latin typeface="Times New Roman" charset="0"/>
                <a:ea typeface="ＭＳ Ｐゴシック" charset="0"/>
                <a:cs typeface="+mn-cs"/>
              </a:rPr>
              <a:t>Larger studies are needed to establish the safety of </a:t>
            </a:r>
            <a:r>
              <a:rPr kumimoji="1" lang="en-US" sz="1200" kern="1200" dirty="0" err="1" smtClean="0">
                <a:solidFill>
                  <a:schemeClr val="tx1"/>
                </a:solidFill>
                <a:effectLst>
                  <a:outerShdw blurRad="38100" dist="38100" dir="2700000" algn="tl">
                    <a:srgbClr val="DDDDDD"/>
                  </a:outerShdw>
                </a:effectLst>
                <a:latin typeface="Times New Roman" charset="0"/>
                <a:ea typeface="ＭＳ Ｐゴシック" charset="0"/>
                <a:cs typeface="+mn-cs"/>
              </a:rPr>
              <a:t>liraglutide</a:t>
            </a:r>
            <a:r>
              <a:rPr kumimoji="1" lang="en-US" sz="1200" kern="1200" dirty="0" smtClean="0">
                <a:solidFill>
                  <a:schemeClr val="tx1"/>
                </a:solidFill>
                <a:effectLst>
                  <a:outerShdw blurRad="38100" dist="38100" dir="2700000" algn="tl">
                    <a:srgbClr val="DDDDDD"/>
                  </a:outerShdw>
                </a:effectLst>
                <a:latin typeface="Times New Roman" charset="0"/>
                <a:ea typeface="ＭＳ Ｐゴシック" charset="0"/>
                <a:cs typeface="+mn-cs"/>
              </a:rPr>
              <a:t> or other GLP-1 agonists for diabetes management or weight loss </a:t>
            </a:r>
            <a:r>
              <a:rPr kumimoji="1" lang="en-US" sz="1200" b="1" kern="1200" dirty="0" smtClean="0">
                <a:solidFill>
                  <a:schemeClr val="tx1"/>
                </a:solidFill>
                <a:effectLst>
                  <a:outerShdw blurRad="38100" dist="38100" dir="2700000" algn="tl">
                    <a:srgbClr val="DDDDDD"/>
                  </a:outerShdw>
                </a:effectLst>
                <a:latin typeface="Times New Roman" charset="0"/>
                <a:ea typeface="ＭＳ Ｐゴシック" charset="0"/>
                <a:cs typeface="+mn-cs"/>
              </a:rPr>
              <a:t>in patients with advanced HF</a:t>
            </a:r>
            <a:r>
              <a:rPr kumimoji="1" lang="en-US" sz="1200" kern="1200" dirty="0" smtClean="0">
                <a:solidFill>
                  <a:schemeClr val="tx1"/>
                </a:solidFill>
                <a:effectLst>
                  <a:outerShdw blurRad="38100" dist="38100" dir="2700000" algn="tl">
                    <a:srgbClr val="DDDDDD"/>
                  </a:outerShdw>
                </a:effectLst>
                <a:latin typeface="Times New Roman" charset="0"/>
                <a:ea typeface="ＭＳ Ｐゴシック" charset="0"/>
                <a:cs typeface="+mn-cs"/>
              </a:rPr>
              <a:t>,</a:t>
            </a:r>
            <a:r>
              <a:rPr kumimoji="1" lang="en-US" sz="1200" kern="1200" baseline="0" dirty="0" smtClean="0">
                <a:solidFill>
                  <a:schemeClr val="tx1"/>
                </a:solidFill>
                <a:effectLst>
                  <a:outerShdw blurRad="38100" dist="38100" dir="2700000" algn="tl">
                    <a:srgbClr val="DDDDDD"/>
                  </a:outerShdw>
                </a:effectLst>
                <a:latin typeface="Times New Roman" charset="0"/>
                <a:ea typeface="ＭＳ Ｐゴシック" charset="0"/>
                <a:cs typeface="+mn-cs"/>
              </a:rPr>
              <a:t> …… </a:t>
            </a:r>
            <a:r>
              <a:rPr lang="en-US" sz="1200" baseline="0" dirty="0" smtClean="0">
                <a:solidFill>
                  <a:schemeClr val="tx1"/>
                </a:solidFill>
              </a:rPr>
              <a:t>but the</a:t>
            </a:r>
            <a:r>
              <a:rPr lang="en-US" sz="1200" dirty="0" smtClean="0">
                <a:solidFill>
                  <a:schemeClr val="tx1"/>
                </a:solidFill>
              </a:rPr>
              <a:t>se findings do not exclude the potential for beneficial effects of GLP-1 agonists in patients with earlier stages of HF</a:t>
            </a:r>
            <a:endParaRPr lang="en-US" sz="1200" dirty="0" smtClean="0"/>
          </a:p>
        </p:txBody>
      </p:sp>
    </p:spTree>
    <p:extLst>
      <p:ext uri="{BB962C8B-B14F-4D97-AF65-F5344CB8AC3E}">
        <p14:creationId xmlns:p14="http://schemas.microsoft.com/office/powerpoint/2010/main" val="3464173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close by acknowledging</a:t>
            </a:r>
            <a:r>
              <a:rPr lang="en-US" baseline="0" dirty="0" smtClean="0"/>
              <a:t> my many collaborators within the NHLBI Heart Failure Network including the Regional Clinical Centers depicted on this slide, their affiliated enrolling centers, the coordinating center at the Duke Clinical Research Institute, the NHLBI personnel and the research subjects who have all contributed significantly to this work.</a:t>
            </a:r>
            <a:endParaRPr lang="en-US" dirty="0"/>
          </a:p>
        </p:txBody>
      </p:sp>
    </p:spTree>
    <p:extLst>
      <p:ext uri="{BB962C8B-B14F-4D97-AF65-F5344CB8AC3E}">
        <p14:creationId xmlns:p14="http://schemas.microsoft.com/office/powerpoint/2010/main" val="276905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eaLnBrk="1" hangingPunct="1">
              <a:spcBef>
                <a:spcPct val="0"/>
              </a:spcBef>
              <a:spcAft>
                <a:spcPts val="900"/>
              </a:spcAft>
              <a:buClr>
                <a:srgbClr val="0033CC"/>
              </a:buClr>
              <a:buSzPct val="145000"/>
              <a:buFont typeface="Arial" pitchFamily="34" charset="0"/>
              <a:buChar char="•"/>
            </a:pPr>
            <a:r>
              <a:rPr kumimoji="0" lang="en-US" sz="1200" kern="1200" dirty="0" smtClean="0">
                <a:solidFill>
                  <a:schemeClr val="tx1"/>
                </a:solidFill>
                <a:effectLst>
                  <a:outerShdw blurRad="38100" dist="38100" dir="2700000" algn="tl">
                    <a:srgbClr val="DDDDDD"/>
                  </a:outerShdw>
                </a:effectLst>
                <a:latin typeface="Times New Roman" charset="0"/>
                <a:ea typeface="Times New Roman" pitchFamily="18" charset="0"/>
                <a:cs typeface="Arial" pitchFamily="34" charset="0"/>
              </a:rPr>
              <a:t>The heart consumes more energy per gram than any </a:t>
            </a:r>
            <a:r>
              <a:rPr kumimoji="1" lang="en-US" sz="1200" kern="1200" dirty="0" smtClean="0">
                <a:solidFill>
                  <a:schemeClr val="tx1"/>
                </a:solidFill>
                <a:effectLst>
                  <a:outerShdw blurRad="38100" dist="38100" dir="2700000" algn="tl">
                    <a:srgbClr val="DDDDDD"/>
                  </a:outerShdw>
                </a:effectLst>
                <a:latin typeface="Times New Roman" charset="0"/>
                <a:ea typeface="Times New Roman" pitchFamily="18" charset="0"/>
                <a:cs typeface="Arial" pitchFamily="34" charset="0"/>
              </a:rPr>
              <a:t>organ and is </a:t>
            </a:r>
            <a:r>
              <a:rPr kumimoji="0" lang="en-US" sz="1200" kern="1200" dirty="0" smtClean="0">
                <a:solidFill>
                  <a:schemeClr val="tx1"/>
                </a:solidFill>
                <a:effectLst>
                  <a:outerShdw blurRad="38100" dist="38100" dir="2700000" algn="tl">
                    <a:srgbClr val="DDDDDD"/>
                  </a:outerShdw>
                </a:effectLst>
                <a:latin typeface="Times New Roman" charset="0"/>
                <a:ea typeface="Times New Roman" pitchFamily="18" charset="0"/>
                <a:cs typeface="Arial" pitchFamily="34" charset="0"/>
              </a:rPr>
              <a:t>continuously dependent on ATP synthesis </a:t>
            </a:r>
          </a:p>
          <a:p>
            <a:pPr marL="228600" lvl="0" indent="-228600" eaLnBrk="1" hangingPunct="1">
              <a:spcBef>
                <a:spcPct val="0"/>
              </a:spcBef>
              <a:spcAft>
                <a:spcPts val="900"/>
              </a:spcAft>
              <a:buClr>
                <a:srgbClr val="0033CC"/>
              </a:buClr>
              <a:buSzPct val="145000"/>
              <a:buFont typeface="Arial" pitchFamily="34" charset="0"/>
              <a:buChar char="•"/>
            </a:pPr>
            <a:r>
              <a:rPr kumimoji="0" lang="en-US" sz="1200" kern="1200" dirty="0" smtClean="0">
                <a:solidFill>
                  <a:schemeClr val="tx1"/>
                </a:solidFill>
                <a:effectLst>
                  <a:outerShdw blurRad="38100" dist="38100" dir="2700000" algn="tl">
                    <a:srgbClr val="DDDDDD"/>
                  </a:outerShdw>
                </a:effectLst>
                <a:latin typeface="Times New Roman" charset="0"/>
                <a:ea typeface="Times New Roman" pitchFamily="18" charset="0"/>
                <a:cs typeface="Arial" pitchFamily="34" charset="0"/>
              </a:rPr>
              <a:t>As the heart fails, fatty acid metabolism is </a:t>
            </a:r>
            <a:r>
              <a:rPr kumimoji="0" lang="en-US" sz="1200" kern="1200" dirty="0" err="1" smtClean="0">
                <a:solidFill>
                  <a:schemeClr val="tx1"/>
                </a:solidFill>
                <a:effectLst>
                  <a:outerShdw blurRad="38100" dist="38100" dir="2700000" algn="tl">
                    <a:srgbClr val="DDDDDD"/>
                  </a:outerShdw>
                </a:effectLst>
                <a:latin typeface="Times New Roman" charset="0"/>
                <a:ea typeface="Times New Roman" pitchFamily="18" charset="0"/>
                <a:cs typeface="Arial" pitchFamily="34" charset="0"/>
              </a:rPr>
              <a:t>downregulated</a:t>
            </a:r>
            <a:r>
              <a:rPr kumimoji="0" lang="en-US" sz="1200" kern="1200" dirty="0" smtClean="0">
                <a:solidFill>
                  <a:schemeClr val="tx1"/>
                </a:solidFill>
                <a:effectLst>
                  <a:outerShdw blurRad="38100" dist="38100" dir="2700000" algn="tl">
                    <a:srgbClr val="DDDDDD"/>
                  </a:outerShdw>
                </a:effectLst>
                <a:latin typeface="Times New Roman" charset="0"/>
                <a:ea typeface="Times New Roman" pitchFamily="18" charset="0"/>
                <a:cs typeface="Arial" pitchFamily="34" charset="0"/>
              </a:rPr>
              <a:t>, and ATP synthesis is more dependent on glucose</a:t>
            </a:r>
          </a:p>
          <a:p>
            <a:pPr marL="228600" lvl="0" indent="-228600" eaLnBrk="1" hangingPunct="1">
              <a:spcBef>
                <a:spcPct val="0"/>
              </a:spcBef>
              <a:spcAft>
                <a:spcPts val="900"/>
              </a:spcAft>
              <a:buClr>
                <a:srgbClr val="0033CC"/>
              </a:buClr>
              <a:buSzPct val="145000"/>
              <a:buFont typeface="Arial" pitchFamily="34" charset="0"/>
              <a:buChar char="•"/>
            </a:pPr>
            <a:r>
              <a:rPr kumimoji="0" lang="en-US" sz="1200" kern="1200" dirty="0" smtClean="0">
                <a:solidFill>
                  <a:schemeClr val="tx1"/>
                </a:solidFill>
                <a:effectLst>
                  <a:outerShdw blurRad="38100" dist="38100" dir="2700000" algn="tl">
                    <a:srgbClr val="DDDDDD"/>
                  </a:outerShdw>
                </a:effectLst>
                <a:latin typeface="Times New Roman" charset="0"/>
                <a:ea typeface="Times New Roman" pitchFamily="18" charset="0"/>
                <a:cs typeface="Arial" pitchFamily="34" charset="0"/>
              </a:rPr>
              <a:t>In advanced heart failure, the myocardium also becomes insulin-resistant, which limits glucose</a:t>
            </a:r>
            <a:r>
              <a:rPr kumimoji="1" lang="en-US" sz="1200" kern="1200" dirty="0" smtClean="0">
                <a:solidFill>
                  <a:schemeClr val="tx1"/>
                </a:solidFill>
                <a:effectLst>
                  <a:outerShdw blurRad="38100" dist="38100" dir="2700000" algn="tl">
                    <a:srgbClr val="DDDDDD"/>
                  </a:outerShdw>
                </a:effectLst>
                <a:latin typeface="Times New Roman" charset="0"/>
                <a:ea typeface="Times New Roman" pitchFamily="18" charset="0"/>
                <a:cs typeface="Arial" pitchFamily="34" charset="0"/>
              </a:rPr>
              <a:t> uptake and further limits ATP production</a:t>
            </a:r>
            <a:r>
              <a:rPr kumimoji="0" lang="en-US" sz="1200" kern="1200" dirty="0" smtClean="0">
                <a:solidFill>
                  <a:schemeClr val="tx1"/>
                </a:solidFill>
                <a:effectLst>
                  <a:outerShdw blurRad="38100" dist="38100" dir="2700000" algn="tl">
                    <a:srgbClr val="DDDDDD"/>
                  </a:outerShdw>
                </a:effectLst>
                <a:latin typeface="Times New Roman" charset="0"/>
                <a:ea typeface="Times New Roman" pitchFamily="18" charset="0"/>
                <a:cs typeface="Arial" pitchFamily="34" charset="0"/>
              </a:rPr>
              <a:t> </a:t>
            </a:r>
          </a:p>
          <a:p>
            <a:pPr marL="228600" indent="-228600" eaLnBrk="1" hangingPunct="1">
              <a:spcBef>
                <a:spcPct val="0"/>
              </a:spcBef>
              <a:spcAft>
                <a:spcPts val="900"/>
              </a:spcAft>
              <a:buClr>
                <a:srgbClr val="0033CC"/>
              </a:buClr>
              <a:buSzPct val="145000"/>
              <a:buFont typeface="Arial" pitchFamily="34" charset="0"/>
              <a:buChar char="•"/>
            </a:pPr>
            <a:r>
              <a:rPr kumimoji="0" lang="en-US" sz="1200" kern="1200" dirty="0" smtClean="0">
                <a:solidFill>
                  <a:schemeClr val="tx1"/>
                </a:solidFill>
                <a:effectLst>
                  <a:outerShdw blurRad="38100" dist="38100" dir="2700000" algn="tl">
                    <a:srgbClr val="DDDDDD"/>
                  </a:outerShdw>
                </a:effectLst>
                <a:latin typeface="Times New Roman" charset="0"/>
                <a:ea typeface="Times New Roman" pitchFamily="18" charset="0"/>
                <a:cs typeface="Arial" pitchFamily="34" charset="0"/>
              </a:rPr>
              <a:t>No current heart failure therapy directly targets these metabolic derangements</a:t>
            </a:r>
            <a:endParaRPr kumimoji="0" lang="en-US" sz="1200" kern="1200" dirty="0" smtClean="0">
              <a:solidFill>
                <a:schemeClr val="tx1"/>
              </a:solidFill>
              <a:effectLst>
                <a:outerShdw blurRad="38100" dist="38100" dir="2700000" algn="tl">
                  <a:srgbClr val="DDDDDD"/>
                </a:outerShdw>
              </a:effectLst>
              <a:latin typeface="Times New Roman" charset="0"/>
              <a:ea typeface="ＭＳ Ｐゴシック" charset="0"/>
              <a:cs typeface="+mn-cs"/>
            </a:endParaRPr>
          </a:p>
          <a:p>
            <a:endParaRPr lang="en-US" dirty="0"/>
          </a:p>
        </p:txBody>
      </p:sp>
    </p:spTree>
    <p:extLst>
      <p:ext uri="{BB962C8B-B14F-4D97-AF65-F5344CB8AC3E}">
        <p14:creationId xmlns:p14="http://schemas.microsoft.com/office/powerpoint/2010/main" val="359228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231775" indent="-231775">
              <a:lnSpc>
                <a:spcPct val="110000"/>
              </a:lnSpc>
              <a:spcBef>
                <a:spcPts val="0"/>
              </a:spcBef>
              <a:spcAft>
                <a:spcPts val="1400"/>
              </a:spcAft>
              <a:buClr>
                <a:srgbClr val="0033CC"/>
              </a:buClr>
              <a:buSzPct val="145000"/>
              <a:buFont typeface="Arial" pitchFamily="34" charset="0"/>
              <a:buChar char="•"/>
            </a:pPr>
            <a:r>
              <a:rPr kumimoji="1" lang="en-US" sz="1200" kern="1200" dirty="0" smtClean="0">
                <a:solidFill>
                  <a:schemeClr val="tx1"/>
                </a:solidFill>
                <a:effectLst>
                  <a:outerShdw blurRad="38100" dist="38100" dir="2700000" algn="tl">
                    <a:srgbClr val="DDDDDD"/>
                  </a:outerShdw>
                </a:effectLst>
                <a:latin typeface="Times New Roman" charset="0"/>
                <a:ea typeface="ＭＳ Ｐゴシック" charset="0"/>
                <a:cs typeface="Arial" pitchFamily="34" charset="0"/>
              </a:rPr>
              <a:t>Glucagon-like peptide-1 (GLP-1) augments glucose uptake by increasing insulin secretion and insulin sensitivity  </a:t>
            </a:r>
          </a:p>
          <a:p>
            <a:pPr marL="231775" indent="-231775">
              <a:lnSpc>
                <a:spcPct val="110000"/>
              </a:lnSpc>
              <a:spcBef>
                <a:spcPts val="0"/>
              </a:spcBef>
              <a:spcAft>
                <a:spcPts val="1400"/>
              </a:spcAft>
              <a:buClr>
                <a:schemeClr val="bg1"/>
              </a:buClr>
              <a:buSzPct val="145000"/>
              <a:buFont typeface="Arial" pitchFamily="34" charset="0"/>
              <a:buChar char="•"/>
            </a:pPr>
            <a:r>
              <a:rPr kumimoji="1" lang="en-US" sz="1200" kern="1200" dirty="0" smtClean="0">
                <a:solidFill>
                  <a:srgbClr val="1D1D1D"/>
                </a:solidFill>
                <a:effectLst>
                  <a:outerShdw blurRad="38100" dist="38100" dir="2700000" algn="tl">
                    <a:srgbClr val="DDDDDD"/>
                  </a:outerShdw>
                </a:effectLst>
                <a:latin typeface="Times New Roman" charset="0"/>
                <a:ea typeface="ＭＳ Ｐゴシック" charset="0"/>
                <a:cs typeface="+mn-cs"/>
              </a:rPr>
              <a:t>In a pilot study of 12 subjects and advanced HF with reduced EF, five weeks of therapy with a continuous infusion of recombinant GLP-1 improved LVEF, exercise and quality of life compared with historical controls</a:t>
            </a:r>
            <a:endParaRPr kumimoji="1" lang="en-US" sz="1200" kern="1200" dirty="0" smtClean="0">
              <a:solidFill>
                <a:schemeClr val="tx1"/>
              </a:solidFill>
              <a:effectLst>
                <a:outerShdw blurRad="38100" dist="38100" dir="2700000" algn="tl">
                  <a:srgbClr val="DDDDDD"/>
                </a:outerShdw>
              </a:effectLst>
              <a:latin typeface="Times New Roman" charset="0"/>
              <a:ea typeface="ＭＳ Ｐゴシック" charset="0"/>
              <a:cs typeface="Arial" pitchFamily="34" charset="0"/>
            </a:endParaRPr>
          </a:p>
          <a:p>
            <a:pPr marL="231775" indent="-231775">
              <a:lnSpc>
                <a:spcPct val="110000"/>
              </a:lnSpc>
              <a:spcBef>
                <a:spcPts val="0"/>
              </a:spcBef>
              <a:spcAft>
                <a:spcPts val="1400"/>
              </a:spcAft>
              <a:buClr>
                <a:srgbClr val="0033CC"/>
              </a:buClr>
              <a:buSzPct val="145000"/>
              <a:buFont typeface="Arial" pitchFamily="34" charset="0"/>
              <a:buChar char="•"/>
            </a:pPr>
            <a:r>
              <a:rPr kumimoji="1" lang="en-US" sz="1200" kern="1200" dirty="0" err="1" smtClean="0">
                <a:solidFill>
                  <a:schemeClr val="tx1"/>
                </a:solidFill>
                <a:effectLst>
                  <a:outerShdw blurRad="38100" dist="38100" dir="2700000" algn="tl">
                    <a:srgbClr val="DDDDDD"/>
                  </a:outerShdw>
                </a:effectLst>
                <a:latin typeface="Times New Roman" charset="0"/>
                <a:ea typeface="ＭＳ Ｐゴシック" charset="0"/>
                <a:cs typeface="Arial" pitchFamily="34" charset="0"/>
              </a:rPr>
              <a:t>Liraglutide</a:t>
            </a:r>
            <a:r>
              <a:rPr kumimoji="1" lang="en-US" sz="1200" kern="1200" dirty="0" smtClean="0">
                <a:solidFill>
                  <a:schemeClr val="tx1"/>
                </a:solidFill>
                <a:effectLst>
                  <a:outerShdw blurRad="38100" dist="38100" dir="2700000" algn="tl">
                    <a:srgbClr val="DDDDDD"/>
                  </a:outerShdw>
                </a:effectLst>
                <a:latin typeface="Times New Roman" charset="0"/>
                <a:ea typeface="ＭＳ Ｐゴシック" charset="0"/>
                <a:cs typeface="Arial" pitchFamily="34" charset="0"/>
              </a:rPr>
              <a:t> is a once daily GLP-1 receptor agonist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C9C4DF2-5CDB-4E84-8FC8-8BBBC0024B78}" type="slidenum">
              <a:rPr lang="en-US" smtClean="0"/>
              <a:pPr/>
              <a:t>3</a:t>
            </a:fld>
            <a:endParaRPr lang="en-US"/>
          </a:p>
        </p:txBody>
      </p:sp>
    </p:spTree>
    <p:extLst>
      <p:ext uri="{BB962C8B-B14F-4D97-AF65-F5344CB8AC3E}">
        <p14:creationId xmlns:p14="http://schemas.microsoft.com/office/powerpoint/2010/main" val="368947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Accordingly,</a:t>
            </a:r>
            <a:r>
              <a:rPr lang="en-US" baseline="0" dirty="0" smtClean="0"/>
              <a:t> we hypothesized that </a:t>
            </a:r>
            <a:r>
              <a:rPr kumimoji="1" lang="en-US" sz="800" kern="1200" baseline="0" dirty="0" smtClean="0">
                <a:solidFill>
                  <a:srgbClr val="1D1D1D"/>
                </a:solidFill>
                <a:effectLst>
                  <a:outerShdw blurRad="38100" dist="38100" dir="2700000" algn="tl">
                    <a:srgbClr val="DDDDDD"/>
                  </a:outerShdw>
                </a:effectLst>
                <a:latin typeface="Times New Roman" charset="0"/>
                <a:ea typeface="ＭＳ Ｐゴシック" charset="0"/>
                <a:cs typeface="+mn-cs"/>
              </a:rPr>
              <a:t>s</a:t>
            </a:r>
            <a:r>
              <a:rPr kumimoji="1" lang="en-US" sz="800" kern="1200" dirty="0" smtClean="0">
                <a:solidFill>
                  <a:srgbClr val="1D1D1D"/>
                </a:solidFill>
                <a:effectLst>
                  <a:outerShdw blurRad="38100" dist="38100" dir="2700000" algn="tl">
                    <a:srgbClr val="DDDDDD"/>
                  </a:outerShdw>
                </a:effectLst>
                <a:latin typeface="Times New Roman" charset="0"/>
                <a:ea typeface="ＭＳ Ｐゴシック" charset="0"/>
                <a:cs typeface="+mn-cs"/>
              </a:rPr>
              <a:t>ustained therapy with a GLP-1 agonist initiated during the post-acute HF discharge period will be associated with greater clinical stability through 180 days as assessed by a composite clinical endpoint</a:t>
            </a:r>
          </a:p>
          <a:p>
            <a:endParaRPr lang="en-US" dirty="0" smtClean="0"/>
          </a:p>
        </p:txBody>
      </p:sp>
    </p:spTree>
    <p:extLst>
      <p:ext uri="{BB962C8B-B14F-4D97-AF65-F5344CB8AC3E}">
        <p14:creationId xmlns:p14="http://schemas.microsoft.com/office/powerpoint/2010/main" val="117572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study population included </a:t>
            </a:r>
            <a:r>
              <a:rPr lang="en-US" sz="1200" dirty="0" smtClean="0">
                <a:solidFill>
                  <a:schemeClr val="tx1"/>
                </a:solidFill>
                <a:latin typeface="Arial" pitchFamily="34" charset="0"/>
                <a:cs typeface="Arial" pitchFamily="34" charset="0"/>
              </a:rPr>
              <a:t>300 adults with a prior clinical diagnosis of HF who were hospitalized for an</a:t>
            </a:r>
            <a:r>
              <a:rPr lang="en-US" sz="1200" baseline="0" dirty="0" smtClean="0">
                <a:solidFill>
                  <a:schemeClr val="tx1"/>
                </a:solidFill>
                <a:latin typeface="Arial" pitchFamily="34" charset="0"/>
                <a:cs typeface="Arial" pitchFamily="34" charset="0"/>
              </a:rPr>
              <a:t> </a:t>
            </a:r>
            <a:r>
              <a:rPr lang="en-US" sz="1200" dirty="0" smtClean="0">
                <a:solidFill>
                  <a:schemeClr val="tx1"/>
                </a:solidFill>
                <a:latin typeface="Arial" pitchFamily="34" charset="0"/>
                <a:cs typeface="Arial" pitchFamily="34" charset="0"/>
              </a:rPr>
              <a:t>acute heart failure syndrome (AHFS)</a:t>
            </a:r>
          </a:p>
          <a:p>
            <a:pPr marL="342780" indent="-342780">
              <a:spcBef>
                <a:spcPts val="2400"/>
              </a:spcBef>
              <a:buClr>
                <a:schemeClr val="bg1"/>
              </a:buClr>
              <a:buSzPct val="145000"/>
              <a:buFont typeface="Arial" pitchFamily="34" charset="0"/>
              <a:buChar char="•"/>
            </a:pPr>
            <a:r>
              <a:rPr lang="en-US" sz="1200" dirty="0" smtClean="0">
                <a:solidFill>
                  <a:schemeClr val="tx1"/>
                </a:solidFill>
                <a:latin typeface="Arial" pitchFamily="34" charset="0"/>
                <a:cs typeface="Arial" pitchFamily="34" charset="0"/>
              </a:rPr>
              <a:t>Subjects </a:t>
            </a:r>
            <a:r>
              <a:rPr lang="en-US" sz="1200" baseline="0" dirty="0" smtClean="0">
                <a:solidFill>
                  <a:schemeClr val="tx1"/>
                </a:solidFill>
                <a:latin typeface="Arial" pitchFamily="34" charset="0"/>
                <a:cs typeface="Arial" pitchFamily="34" charset="0"/>
              </a:rPr>
              <a:t>were required to have an </a:t>
            </a:r>
            <a:r>
              <a:rPr lang="en-US" sz="1200" dirty="0" smtClean="0">
                <a:solidFill>
                  <a:schemeClr val="tx1"/>
                </a:solidFill>
                <a:latin typeface="Arial" pitchFamily="34" charset="0"/>
                <a:cs typeface="Arial" pitchFamily="34" charset="0"/>
              </a:rPr>
              <a:t>LVEF ≤ 40% during preceding 3 months and</a:t>
            </a:r>
            <a:r>
              <a:rPr lang="en-US" sz="1200" baseline="0" dirty="0" smtClean="0">
                <a:solidFill>
                  <a:schemeClr val="tx1"/>
                </a:solidFill>
                <a:latin typeface="Arial" pitchFamily="34" charset="0"/>
                <a:cs typeface="Arial" pitchFamily="34" charset="0"/>
              </a:rPr>
              <a:t> had been hospitalized despite…</a:t>
            </a:r>
            <a:endParaRPr lang="en-US" sz="1200" dirty="0" smtClean="0">
              <a:solidFill>
                <a:schemeClr val="tx1"/>
              </a:solidFill>
              <a:latin typeface="Arial" pitchFamily="34" charset="0"/>
              <a:cs typeface="Arial" pitchFamily="34" charset="0"/>
            </a:endParaRPr>
          </a:p>
          <a:p>
            <a:pPr marL="342780" indent="-342780">
              <a:spcBef>
                <a:spcPts val="2400"/>
              </a:spcBef>
              <a:buClr>
                <a:schemeClr val="bg1"/>
              </a:buClr>
              <a:buSzPct val="145000"/>
              <a:buFont typeface="Arial" pitchFamily="34" charset="0"/>
              <a:buChar char="•"/>
            </a:pPr>
            <a:r>
              <a:rPr lang="en-US" sz="1200" dirty="0" smtClean="0">
                <a:solidFill>
                  <a:schemeClr val="tx1"/>
                </a:solidFill>
                <a:latin typeface="Arial" pitchFamily="34" charset="0"/>
                <a:cs typeface="Arial" pitchFamily="34" charset="0"/>
              </a:rPr>
              <a:t>Already</a:t>
            </a:r>
            <a:r>
              <a:rPr lang="en-US" sz="1200" baseline="0" dirty="0" smtClean="0">
                <a:solidFill>
                  <a:schemeClr val="tx1"/>
                </a:solidFill>
                <a:latin typeface="Arial" pitchFamily="34" charset="0"/>
                <a:cs typeface="Arial" pitchFamily="34" charset="0"/>
              </a:rPr>
              <a:t> being on </a:t>
            </a:r>
            <a:r>
              <a:rPr lang="en-US" sz="1200" dirty="0" smtClean="0">
                <a:solidFill>
                  <a:schemeClr val="tx1"/>
                </a:solidFill>
                <a:latin typeface="Arial" pitchFamily="34" charset="0"/>
                <a:cs typeface="Arial" pitchFamily="34" charset="0"/>
              </a:rPr>
              <a:t>evidence-based medication for HF, and ….</a:t>
            </a:r>
          </a:p>
          <a:p>
            <a:pPr marL="342780" indent="-342780">
              <a:spcBef>
                <a:spcPts val="2400"/>
              </a:spcBef>
              <a:buClr>
                <a:schemeClr val="bg1"/>
              </a:buClr>
              <a:buSzPct val="145000"/>
              <a:buFont typeface="Arial" pitchFamily="34" charset="0"/>
              <a:buChar char="•"/>
            </a:pPr>
            <a:r>
              <a:rPr lang="en-US" sz="1200" dirty="0" smtClean="0">
                <a:solidFill>
                  <a:schemeClr val="tx1"/>
                </a:solidFill>
                <a:latin typeface="Arial" pitchFamily="34" charset="0"/>
                <a:cs typeface="Arial" pitchFamily="34" charset="0"/>
              </a:rPr>
              <a:t>At least 40 mg of</a:t>
            </a:r>
            <a:r>
              <a:rPr lang="en-US" sz="1200" baseline="0" dirty="0" smtClean="0">
                <a:solidFill>
                  <a:schemeClr val="tx1"/>
                </a:solidFill>
                <a:latin typeface="Arial" pitchFamily="34" charset="0"/>
                <a:cs typeface="Arial" pitchFamily="34" charset="0"/>
              </a:rPr>
              <a:t> </a:t>
            </a:r>
            <a:r>
              <a:rPr lang="en-US" sz="1200" dirty="0" smtClean="0">
                <a:solidFill>
                  <a:schemeClr val="tx1"/>
                </a:solidFill>
                <a:latin typeface="Arial" pitchFamily="34" charset="0"/>
                <a:cs typeface="Arial" pitchFamily="34" charset="0"/>
              </a:rPr>
              <a:t>furosemide daily prior to admission for AHFS</a:t>
            </a:r>
          </a:p>
          <a:p>
            <a:pPr marL="342780" indent="-342780">
              <a:spcBef>
                <a:spcPts val="2400"/>
              </a:spcBef>
              <a:buClr>
                <a:schemeClr val="bg1"/>
              </a:buClr>
              <a:buSzPct val="145000"/>
              <a:buFont typeface="Arial" pitchFamily="34" charset="0"/>
              <a:buNone/>
            </a:pPr>
            <a:r>
              <a:rPr lang="en-US" sz="1200" dirty="0" smtClean="0">
                <a:solidFill>
                  <a:schemeClr val="tx1"/>
                </a:solidFill>
                <a:latin typeface="Arial" pitchFamily="34" charset="0"/>
                <a:cs typeface="Arial" pitchFamily="34" charset="0"/>
              </a:rPr>
              <a:t>Importantly,</a:t>
            </a:r>
            <a:r>
              <a:rPr lang="en-US" sz="1200" baseline="0" dirty="0" smtClean="0">
                <a:solidFill>
                  <a:schemeClr val="tx1"/>
                </a:solidFill>
                <a:latin typeface="Arial" pitchFamily="34" charset="0"/>
                <a:cs typeface="Arial" pitchFamily="34" charset="0"/>
              </a:rPr>
              <a:t> both </a:t>
            </a:r>
            <a:r>
              <a:rPr lang="en-US" sz="1200" dirty="0" smtClean="0">
                <a:solidFill>
                  <a:schemeClr val="tx1"/>
                </a:solidFill>
                <a:latin typeface="Arial" pitchFamily="34" charset="0"/>
                <a:cs typeface="Arial" pitchFamily="34" charset="0"/>
              </a:rPr>
              <a:t>diabetics and non-diabetics were included</a:t>
            </a:r>
          </a:p>
          <a:p>
            <a:endParaRPr lang="en-US" baseline="0" dirty="0" smtClean="0"/>
          </a:p>
          <a:p>
            <a:endParaRPr lang="en-US" dirty="0"/>
          </a:p>
        </p:txBody>
      </p:sp>
    </p:spTree>
    <p:extLst>
      <p:ext uri="{BB962C8B-B14F-4D97-AF65-F5344CB8AC3E}">
        <p14:creationId xmlns:p14="http://schemas.microsoft.com/office/powerpoint/2010/main" val="3976461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171450" indent="-171450">
              <a:buFont typeface="Arial"/>
              <a:buChar char="•"/>
            </a:pPr>
            <a:r>
              <a:rPr lang="en-US" dirty="0" smtClean="0"/>
              <a:t>Subjects were enrolled either</a:t>
            </a:r>
            <a:r>
              <a:rPr lang="en-US" baseline="0" dirty="0" smtClean="0"/>
              <a:t> during the last 24 hours of their HF hospitalization or the two-week interval following a HF hospitalization.</a:t>
            </a:r>
          </a:p>
          <a:p>
            <a:pPr marL="171450" indent="-171450">
              <a:buFont typeface="Arial"/>
              <a:buChar char="•"/>
            </a:pPr>
            <a:r>
              <a:rPr lang="en-US" baseline="0" dirty="0" smtClean="0"/>
              <a:t>After baseline evaluations including echocardiography, 6-minute walk test, a quality of life questionnaire and blood tests, patients were randomized to placebo or </a:t>
            </a:r>
            <a:r>
              <a:rPr lang="en-US" baseline="0" dirty="0" err="1" smtClean="0"/>
              <a:t>liraglutide</a:t>
            </a:r>
            <a:r>
              <a:rPr lang="en-US" baseline="0" dirty="0" smtClean="0"/>
              <a:t> in a 1:1 ratio</a:t>
            </a:r>
          </a:p>
          <a:p>
            <a:pPr marL="171450" indent="-171450">
              <a:buFont typeface="Arial"/>
              <a:buChar char="•"/>
            </a:pPr>
            <a:r>
              <a:rPr lang="en-US" baseline="0" dirty="0" smtClean="0"/>
              <a:t>The protocol involved gradual up-titration of dosage during the first month of the trial</a:t>
            </a:r>
          </a:p>
          <a:p>
            <a:pPr marL="171450" indent="-171450">
              <a:buFont typeface="Arial"/>
              <a:buChar char="•"/>
            </a:pPr>
            <a:r>
              <a:rPr lang="en-US" baseline="0" dirty="0" smtClean="0"/>
              <a:t>At 90- and 180-day study visits, follow-up testing was performed as indicated</a:t>
            </a:r>
            <a:endParaRPr lang="en-US" dirty="0" smtClean="0"/>
          </a:p>
          <a:p>
            <a:endParaRPr lang="en-US" dirty="0"/>
          </a:p>
        </p:txBody>
      </p:sp>
    </p:spTree>
    <p:extLst>
      <p:ext uri="{BB962C8B-B14F-4D97-AF65-F5344CB8AC3E}">
        <p14:creationId xmlns:p14="http://schemas.microsoft.com/office/powerpoint/2010/main" val="3495791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25000" lnSpcReduction="20000"/>
          </a:bodyPr>
          <a:lstStyle/>
          <a:p>
            <a:r>
              <a:rPr lang="en-US" sz="2400" u="none" dirty="0" smtClean="0">
                <a:latin typeface="Arial" pitchFamily="34" charset="0"/>
                <a:cs typeface="Arial" pitchFamily="34" charset="0"/>
              </a:rPr>
              <a:t>In</a:t>
            </a:r>
            <a:r>
              <a:rPr lang="en-US" sz="2400" u="none" baseline="0" dirty="0" smtClean="0">
                <a:latin typeface="Arial" pitchFamily="34" charset="0"/>
                <a:cs typeface="Arial" pitchFamily="34" charset="0"/>
              </a:rPr>
              <a:t> this Phase 2 Trial, </a:t>
            </a:r>
            <a:r>
              <a:rPr lang="en-US" sz="2400" b="1" u="none" baseline="0" dirty="0" smtClean="0">
                <a:latin typeface="Arial" pitchFamily="34" charset="0"/>
                <a:cs typeface="Arial" pitchFamily="34" charset="0"/>
              </a:rPr>
              <a:t>the Primary Endpoint </a:t>
            </a:r>
            <a:r>
              <a:rPr lang="en-US" sz="2400" u="none" baseline="0" dirty="0" smtClean="0">
                <a:latin typeface="Arial" pitchFamily="34" charset="0"/>
                <a:cs typeface="Arial" pitchFamily="34" charset="0"/>
              </a:rPr>
              <a:t>was a </a:t>
            </a:r>
            <a:r>
              <a:rPr lang="en-US" sz="2400" u="none" dirty="0" smtClean="0">
                <a:latin typeface="Arial" pitchFamily="34" charset="0"/>
                <a:cs typeface="Arial" pitchFamily="34" charset="0"/>
              </a:rPr>
              <a:t>composite rank endpoint</a:t>
            </a:r>
            <a:r>
              <a:rPr lang="en-US" sz="2400" u="none" baseline="0" dirty="0" smtClean="0">
                <a:latin typeface="Arial" pitchFamily="34" charset="0"/>
                <a:cs typeface="Arial" pitchFamily="34" charset="0"/>
              </a:rPr>
              <a:t> </a:t>
            </a:r>
            <a:r>
              <a:rPr lang="en-US" sz="2400" u="none" dirty="0" smtClean="0">
                <a:solidFill>
                  <a:schemeClr val="tx1"/>
                </a:solidFill>
                <a:latin typeface="Arial" pitchFamily="34" charset="0"/>
                <a:cs typeface="Arial" pitchFamily="34" charset="0"/>
              </a:rPr>
              <a:t>in which </a:t>
            </a:r>
            <a:r>
              <a:rPr lang="en-US" sz="2400" dirty="0" smtClean="0">
                <a:solidFill>
                  <a:schemeClr val="tx1"/>
                </a:solidFill>
                <a:latin typeface="Arial" pitchFamily="34" charset="0"/>
                <a:cs typeface="Arial" pitchFamily="34" charset="0"/>
              </a:rPr>
              <a:t>all enrolled subjects are ranked across three hierarchical groups: </a:t>
            </a:r>
          </a:p>
          <a:p>
            <a:pPr marL="639856" lvl="1">
              <a:buClr>
                <a:srgbClr val="0033CC"/>
              </a:buClr>
              <a:buSzPct val="140000"/>
              <a:buNone/>
            </a:pPr>
            <a:r>
              <a:rPr lang="en-US" sz="2400" dirty="0" smtClean="0">
                <a:solidFill>
                  <a:schemeClr val="tx1"/>
                </a:solidFill>
                <a:latin typeface="Arial" pitchFamily="34" charset="0"/>
                <a:cs typeface="Arial" pitchFamily="34" charset="0"/>
              </a:rPr>
              <a:t>1) Time to death,</a:t>
            </a:r>
          </a:p>
          <a:p>
            <a:pPr marL="639856" lvl="1">
              <a:buClr>
                <a:srgbClr val="0033CC"/>
              </a:buClr>
              <a:buSzPct val="140000"/>
              <a:buNone/>
            </a:pPr>
            <a:r>
              <a:rPr lang="en-US" sz="2400" dirty="0" smtClean="0">
                <a:solidFill>
                  <a:schemeClr val="tx1"/>
                </a:solidFill>
                <a:latin typeface="Arial" pitchFamily="34" charset="0"/>
                <a:cs typeface="Arial" pitchFamily="34" charset="0"/>
              </a:rPr>
              <a:t>2) Time to HF hospitalization, and</a:t>
            </a:r>
          </a:p>
          <a:p>
            <a:pPr marL="639856" lvl="1">
              <a:buClr>
                <a:srgbClr val="0033CC"/>
              </a:buClr>
              <a:buSzPct val="140000"/>
              <a:buNone/>
            </a:pPr>
            <a:r>
              <a:rPr lang="en-US" sz="2400" dirty="0" smtClean="0">
                <a:solidFill>
                  <a:schemeClr val="tx1"/>
                </a:solidFill>
                <a:latin typeface="Arial" pitchFamily="34" charset="0"/>
                <a:cs typeface="Arial" pitchFamily="34" charset="0"/>
              </a:rPr>
              <a:t>3) Time-averaged proportional change in NT-</a:t>
            </a:r>
            <a:r>
              <a:rPr lang="en-US" sz="2400" dirty="0" err="1" smtClean="0">
                <a:solidFill>
                  <a:schemeClr val="tx1"/>
                </a:solidFill>
                <a:latin typeface="Arial" pitchFamily="34" charset="0"/>
                <a:cs typeface="Arial" pitchFamily="34" charset="0"/>
              </a:rPr>
              <a:t>proBNP</a:t>
            </a:r>
            <a:r>
              <a:rPr lang="en-US" sz="2400" dirty="0" smtClean="0">
                <a:solidFill>
                  <a:schemeClr val="tx1"/>
                </a:solidFill>
                <a:latin typeface="Arial" pitchFamily="34" charset="0"/>
                <a:cs typeface="Arial" pitchFamily="34" charset="0"/>
              </a:rPr>
              <a:t> from</a:t>
            </a:r>
            <a:r>
              <a:rPr lang="en-US" sz="2400" baseline="0" dirty="0" smtClean="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baseline to 180 days (I’ll provide more on this in a moment)</a:t>
            </a:r>
          </a:p>
          <a:p>
            <a:pPr marL="639856" lvl="1">
              <a:buClr>
                <a:srgbClr val="0033CC"/>
              </a:buClr>
              <a:buSzPct val="140000"/>
              <a:buNone/>
            </a:pPr>
            <a:endParaRPr lang="en-US" sz="2400" dirty="0" smtClean="0">
              <a:solidFill>
                <a:schemeClr val="tx1"/>
              </a:solidFill>
              <a:latin typeface="Arial" pitchFamily="34" charset="0"/>
              <a:cs typeface="Arial" pitchFamily="34" charset="0"/>
            </a:endParaRPr>
          </a:p>
          <a:p>
            <a:r>
              <a:rPr lang="en-US" baseline="0" dirty="0" smtClean="0"/>
              <a:t>Pre-specified </a:t>
            </a:r>
            <a:r>
              <a:rPr lang="en-US" b="1" baseline="0" dirty="0" smtClean="0"/>
              <a:t>secondary endpoints </a:t>
            </a:r>
            <a:r>
              <a:rPr lang="en-US" baseline="0" dirty="0" smtClean="0"/>
              <a:t>included</a:t>
            </a:r>
          </a:p>
          <a:p>
            <a:pPr marL="171450" indent="-171450">
              <a:buFont typeface="Arial"/>
              <a:buChar char="•"/>
            </a:pPr>
            <a:r>
              <a:rPr lang="en-US" baseline="0" dirty="0" smtClean="0"/>
              <a:t>Individual components of the primary endpoint</a:t>
            </a:r>
          </a:p>
          <a:p>
            <a:pPr marL="114300" lvl="1" indent="-114300">
              <a:spcBef>
                <a:spcPts val="0"/>
              </a:spcBef>
              <a:spcAft>
                <a:spcPts val="600"/>
              </a:spcAft>
              <a:buClr>
                <a:schemeClr val="bg1"/>
              </a:buClr>
              <a:buSzPct val="145000"/>
              <a:buFont typeface="Arial" pitchFamily="34" charset="0"/>
              <a:buChar char="•"/>
            </a:pPr>
            <a:r>
              <a:rPr kumimoji="1" lang="en-US" sz="2400" kern="1200" dirty="0" smtClean="0">
                <a:solidFill>
                  <a:srgbClr val="000000"/>
                </a:solidFill>
                <a:effectLst>
                  <a:outerShdw blurRad="38100" dist="38100" dir="2700000" algn="tl">
                    <a:srgbClr val="DDDDDD"/>
                  </a:outerShdw>
                </a:effectLst>
                <a:latin typeface="Times New Roman" charset="0"/>
                <a:ea typeface="ＭＳ Ｐゴシック" charset="0"/>
                <a:cs typeface="Calibri"/>
              </a:rPr>
              <a:t> Change in cardiac structure/function by echocardiography</a:t>
            </a:r>
          </a:p>
          <a:p>
            <a:pPr marL="114300" lvl="1" indent="-114300">
              <a:spcBef>
                <a:spcPts val="0"/>
              </a:spcBef>
              <a:spcAft>
                <a:spcPts val="600"/>
              </a:spcAft>
              <a:buClr>
                <a:schemeClr val="bg1"/>
              </a:buClr>
              <a:buSzPct val="145000"/>
              <a:buFont typeface="Arial" pitchFamily="34" charset="0"/>
              <a:buChar char="•"/>
            </a:pPr>
            <a:r>
              <a:rPr kumimoji="1" lang="en-US" sz="2400" kern="1200" dirty="0" smtClean="0">
                <a:solidFill>
                  <a:srgbClr val="000000"/>
                </a:solidFill>
                <a:effectLst>
                  <a:outerShdw blurRad="38100" dist="38100" dir="2700000" algn="tl">
                    <a:srgbClr val="DDDDDD"/>
                  </a:outerShdw>
                </a:effectLst>
                <a:latin typeface="Times New Roman" charset="0"/>
                <a:ea typeface="ＭＳ Ｐゴシック" charset="0"/>
                <a:cs typeface="Calibri"/>
              </a:rPr>
              <a:t> Quality of life scores</a:t>
            </a:r>
          </a:p>
          <a:p>
            <a:pPr marL="114300" lvl="1" indent="-114300">
              <a:spcBef>
                <a:spcPts val="0"/>
              </a:spcBef>
              <a:spcAft>
                <a:spcPts val="600"/>
              </a:spcAft>
              <a:buClr>
                <a:schemeClr val="bg1"/>
              </a:buClr>
              <a:buSzPct val="145000"/>
              <a:buFont typeface="Arial" pitchFamily="34" charset="0"/>
              <a:buChar char="•"/>
            </a:pPr>
            <a:r>
              <a:rPr kumimoji="1" lang="en-US" sz="2400" kern="1200" dirty="0" smtClean="0">
                <a:solidFill>
                  <a:srgbClr val="000000"/>
                </a:solidFill>
                <a:effectLst>
                  <a:outerShdw blurRad="38100" dist="38100" dir="2700000" algn="tl">
                    <a:srgbClr val="DDDDDD"/>
                  </a:outerShdw>
                </a:effectLst>
                <a:latin typeface="Times New Roman" charset="0"/>
                <a:ea typeface="ＭＳ Ｐゴシック" charset="0"/>
                <a:cs typeface="Calibri"/>
              </a:rPr>
              <a:t> Six minute walk  </a:t>
            </a:r>
          </a:p>
          <a:p>
            <a:pPr marL="114300" lvl="1" indent="-114300">
              <a:spcBef>
                <a:spcPts val="0"/>
              </a:spcBef>
              <a:spcAft>
                <a:spcPts val="600"/>
              </a:spcAft>
              <a:buClr>
                <a:schemeClr val="bg1"/>
              </a:buClr>
              <a:buSzPct val="145000"/>
              <a:buFont typeface="Arial" pitchFamily="34" charset="0"/>
              <a:buChar char="•"/>
            </a:pPr>
            <a:endParaRPr kumimoji="1" lang="en-US" sz="2400" kern="1200" dirty="0" smtClean="0">
              <a:solidFill>
                <a:srgbClr val="000000"/>
              </a:solidFill>
              <a:effectLst>
                <a:outerShdw blurRad="38100" dist="38100" dir="2700000" algn="tl">
                  <a:srgbClr val="DDDDDD"/>
                </a:outerShdw>
              </a:effectLst>
              <a:latin typeface="Times New Roman" charset="0"/>
              <a:ea typeface="ＭＳ Ｐゴシック" charset="0"/>
              <a:cs typeface="Calibri"/>
            </a:endParaRPr>
          </a:p>
          <a:p>
            <a:pPr marL="114300" lvl="1" indent="-114300">
              <a:spcBef>
                <a:spcPts val="0"/>
              </a:spcBef>
              <a:spcAft>
                <a:spcPts val="600"/>
              </a:spcAft>
              <a:buClr>
                <a:schemeClr val="bg1"/>
              </a:buClr>
              <a:buSzPct val="145000"/>
              <a:buFont typeface="Arial" pitchFamily="34" charset="0"/>
              <a:buNone/>
            </a:pPr>
            <a:r>
              <a:rPr kumimoji="1" lang="en-US" sz="2400" b="1" kern="1200" dirty="0" smtClean="0">
                <a:solidFill>
                  <a:srgbClr val="000000"/>
                </a:solidFill>
                <a:effectLst>
                  <a:outerShdw blurRad="38100" dist="38100" dir="2700000" algn="tl">
                    <a:srgbClr val="DDDDDD"/>
                  </a:outerShdw>
                </a:effectLst>
                <a:latin typeface="Times New Roman" charset="0"/>
                <a:ea typeface="ＭＳ Ｐゴシック" charset="0"/>
                <a:cs typeface="Calibri"/>
              </a:rPr>
              <a:t>Tertiary</a:t>
            </a:r>
            <a:r>
              <a:rPr kumimoji="1" lang="en-US" sz="2400" b="1" kern="1200" baseline="0" dirty="0" smtClean="0">
                <a:solidFill>
                  <a:srgbClr val="000000"/>
                </a:solidFill>
                <a:effectLst>
                  <a:outerShdw blurRad="38100" dist="38100" dir="2700000" algn="tl">
                    <a:srgbClr val="DDDDDD"/>
                  </a:outerShdw>
                </a:effectLst>
                <a:latin typeface="Times New Roman" charset="0"/>
                <a:ea typeface="ＭＳ Ｐゴシック" charset="0"/>
                <a:cs typeface="Calibri"/>
              </a:rPr>
              <a:t> Endpoints </a:t>
            </a:r>
            <a:r>
              <a:rPr kumimoji="1" lang="en-US" sz="2400" kern="1200" baseline="0" dirty="0" smtClean="0">
                <a:solidFill>
                  <a:srgbClr val="000000"/>
                </a:solidFill>
                <a:effectLst>
                  <a:outerShdw blurRad="38100" dist="38100" dir="2700000" algn="tl">
                    <a:srgbClr val="DDDDDD"/>
                  </a:outerShdw>
                </a:effectLst>
                <a:latin typeface="Times New Roman" charset="0"/>
                <a:ea typeface="ＭＳ Ｐゴシック" charset="0"/>
                <a:cs typeface="Calibri"/>
              </a:rPr>
              <a:t>included:  </a:t>
            </a:r>
            <a:r>
              <a:rPr kumimoji="1" lang="en-US" sz="2400" kern="1200" dirty="0" smtClean="0">
                <a:solidFill>
                  <a:srgbClr val="000000"/>
                </a:solidFill>
                <a:effectLst>
                  <a:outerShdw blurRad="38100" dist="38100" dir="2700000" algn="tl">
                    <a:srgbClr val="DDDDDD"/>
                  </a:outerShdw>
                </a:effectLst>
                <a:latin typeface="Times New Roman" charset="0"/>
                <a:ea typeface="ＭＳ Ｐゴシック" charset="0"/>
                <a:cs typeface="Calibri"/>
              </a:rPr>
              <a:t>Change in weight, glucose control, markers of </a:t>
            </a:r>
            <a:r>
              <a:rPr kumimoji="1" lang="en-US" sz="2400" kern="1200" dirty="0" err="1" smtClean="0">
                <a:solidFill>
                  <a:srgbClr val="000000"/>
                </a:solidFill>
                <a:effectLst>
                  <a:outerShdw blurRad="38100" dist="38100" dir="2700000" algn="tl">
                    <a:srgbClr val="DDDDDD"/>
                  </a:outerShdw>
                </a:effectLst>
                <a:latin typeface="Times New Roman" charset="0"/>
                <a:ea typeface="ＭＳ Ｐゴシック" charset="0"/>
                <a:cs typeface="Calibri"/>
              </a:rPr>
              <a:t>cardiorenal</a:t>
            </a:r>
            <a:r>
              <a:rPr kumimoji="1" lang="en-US" sz="2400" kern="1200" dirty="0" smtClean="0">
                <a:solidFill>
                  <a:srgbClr val="000000"/>
                </a:solidFill>
                <a:effectLst>
                  <a:outerShdw blurRad="38100" dist="38100" dir="2700000" algn="tl">
                    <a:srgbClr val="DDDDDD"/>
                  </a:outerShdw>
                </a:effectLst>
                <a:latin typeface="Times New Roman" charset="0"/>
                <a:ea typeface="ＭＳ Ｐゴシック" charset="0"/>
                <a:cs typeface="Calibri"/>
              </a:rPr>
              <a:t> function and lipid control </a:t>
            </a:r>
          </a:p>
          <a:p>
            <a:pPr marL="639856" lvl="1">
              <a:buClr>
                <a:srgbClr val="0033CC"/>
              </a:buClr>
              <a:buSzPct val="140000"/>
              <a:buNone/>
            </a:pPr>
            <a:endParaRPr lang="en-US"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9880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2086725"/>
          </a:xfrm>
        </p:spPr>
        <p:txBody>
          <a:bodyPr/>
          <a:lstStyle/>
          <a:p>
            <a:r>
              <a:rPr lang="en-US" dirty="0" smtClean="0"/>
              <a:t>This</a:t>
            </a:r>
            <a:r>
              <a:rPr lang="en-US" baseline="0" dirty="0" smtClean="0"/>
              <a:t> slide highlights how the composite rank score was determined. </a:t>
            </a:r>
          </a:p>
          <a:p>
            <a:r>
              <a:rPr lang="en-US" dirty="0" smtClean="0"/>
              <a:t>First,</a:t>
            </a:r>
            <a:r>
              <a:rPr lang="en-US" baseline="0" dirty="0" smtClean="0"/>
              <a:t> those s</a:t>
            </a:r>
            <a:r>
              <a:rPr lang="en-US" dirty="0" smtClean="0"/>
              <a:t>ubjects who died during the 180-day study period are ranked</a:t>
            </a:r>
            <a:r>
              <a:rPr lang="en-US" baseline="0" dirty="0" smtClean="0"/>
              <a:t> based on the time of their death with earliest death being ranked #1 and later deaths followed</a:t>
            </a:r>
          </a:p>
          <a:p>
            <a:r>
              <a:rPr lang="en-US" baseline="0" dirty="0" smtClean="0"/>
              <a:t>Next, subjects who did not die, were ranked based on the time to their first hospitalization, such that the earliest hospitalization got the next lowest rank… and later hospitalizations followed</a:t>
            </a:r>
          </a:p>
          <a:p>
            <a:r>
              <a:rPr lang="en-US" baseline="0" dirty="0" smtClean="0"/>
              <a:t>Subjects who neither died nor were hospitalized, </a:t>
            </a:r>
            <a:r>
              <a:rPr lang="en-US" dirty="0" smtClean="0"/>
              <a:t>were ranked based on their time-averaged</a:t>
            </a:r>
            <a:r>
              <a:rPr lang="en-US" baseline="0" dirty="0" smtClean="0"/>
              <a:t> changes in </a:t>
            </a:r>
            <a:r>
              <a:rPr lang="en-US" baseline="0" dirty="0" err="1" smtClean="0"/>
              <a:t>NTproBNP</a:t>
            </a:r>
            <a:r>
              <a:rPr lang="en-US" baseline="0" dirty="0" smtClean="0"/>
              <a:t>: from </a:t>
            </a:r>
            <a:r>
              <a:rPr lang="en-US" dirty="0" smtClean="0"/>
              <a:t>the least to most favorable change in the </a:t>
            </a:r>
            <a:r>
              <a:rPr lang="en-US" baseline="0" dirty="0" smtClean="0"/>
              <a:t>BNP trend</a:t>
            </a:r>
            <a:endParaRPr lang="en-US" dirty="0" smtClean="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mean rank score was compared between groups. In this scheme,</a:t>
            </a:r>
            <a:r>
              <a:rPr lang="en-US" baseline="0" dirty="0" smtClean="0"/>
              <a:t> a </a:t>
            </a:r>
            <a:r>
              <a:rPr lang="en-US" dirty="0" smtClean="0"/>
              <a:t>higher score is more favorable</a:t>
            </a:r>
          </a:p>
          <a:p>
            <a:r>
              <a:rPr lang="en-US" dirty="0" smtClean="0"/>
              <a:t>The anchor value (representing</a:t>
            </a:r>
            <a:r>
              <a:rPr lang="en-US" baseline="0" dirty="0" smtClean="0"/>
              <a:t> no effect of treatment) </a:t>
            </a:r>
            <a:r>
              <a:rPr lang="en-US" dirty="0" smtClean="0"/>
              <a:t>is 150</a:t>
            </a:r>
          </a:p>
          <a:p>
            <a:endParaRPr lang="en-US" dirty="0"/>
          </a:p>
        </p:txBody>
      </p:sp>
    </p:spTree>
    <p:extLst>
      <p:ext uri="{BB962C8B-B14F-4D97-AF65-F5344CB8AC3E}">
        <p14:creationId xmlns:p14="http://schemas.microsoft.com/office/powerpoint/2010/main" val="3573365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 baseline</a:t>
            </a:r>
            <a:r>
              <a:rPr lang="en-US" baseline="0" dirty="0" smtClean="0"/>
              <a:t> characteristics of the two groups are shown on the next two slides:</a:t>
            </a:r>
          </a:p>
          <a:p>
            <a:pPr marL="171450" indent="-171450">
              <a:buFont typeface="Arial"/>
              <a:buChar char="•"/>
            </a:pPr>
            <a:r>
              <a:rPr lang="en-US" baseline="0" dirty="0" smtClean="0"/>
              <a:t>Overall, there were no significant baseline differences between the placebo- and </a:t>
            </a:r>
            <a:r>
              <a:rPr lang="en-US" baseline="0" dirty="0" err="1" smtClean="0"/>
              <a:t>liraglutide</a:t>
            </a:r>
            <a:r>
              <a:rPr lang="en-US" baseline="0" dirty="0" smtClean="0"/>
              <a:t>-treated subjects</a:t>
            </a:r>
          </a:p>
          <a:p>
            <a:pPr marL="171450" indent="-171450">
              <a:buFont typeface="Arial"/>
              <a:buChar char="•"/>
            </a:pPr>
            <a:r>
              <a:rPr lang="en-US" baseline="0" dirty="0" smtClean="0"/>
              <a:t>The average duration of HF was about 8 years, more that 85% of subjects in both groups had been hospitalized for HF at least once during the year prior to the HF hospitalization that allowed entry into the study, and most subjects had ischemic cardiomyopathy with fairly high proportions of comorbid conditions (HTN, </a:t>
            </a:r>
            <a:r>
              <a:rPr lang="en-US" baseline="0" dirty="0" err="1" smtClean="0"/>
              <a:t>atrial</a:t>
            </a:r>
            <a:r>
              <a:rPr lang="en-US" baseline="0" dirty="0" smtClean="0"/>
              <a:t> fibrillation and chronic renal insufficiency)</a:t>
            </a:r>
          </a:p>
          <a:p>
            <a:pPr marL="171450" indent="-171450">
              <a:buFont typeface="Arial"/>
              <a:buChar char="•"/>
            </a:pPr>
            <a:r>
              <a:rPr lang="en-US" baseline="0" dirty="0" smtClean="0"/>
              <a:t>60 percent of subjects randomized were diabetic, so 40% of the subjects receiving </a:t>
            </a:r>
            <a:r>
              <a:rPr lang="en-US" baseline="0" dirty="0" err="1" smtClean="0"/>
              <a:t>liraglutide</a:t>
            </a:r>
            <a:r>
              <a:rPr lang="en-US" baseline="0" dirty="0" smtClean="0"/>
              <a:t> were </a:t>
            </a:r>
            <a:r>
              <a:rPr lang="en-US" baseline="0" dirty="0" err="1" smtClean="0"/>
              <a:t>nondiabetic</a:t>
            </a:r>
            <a:endParaRPr lang="en-US" dirty="0"/>
          </a:p>
        </p:txBody>
      </p:sp>
    </p:spTree>
    <p:extLst>
      <p:ext uri="{BB962C8B-B14F-4D97-AF65-F5344CB8AC3E}">
        <p14:creationId xmlns:p14="http://schemas.microsoft.com/office/powerpoint/2010/main" val="2544080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37667" name="Rectangle 3"/>
          <p:cNvSpPr>
            <a:spLocks noGrp="1" noChangeArrowheads="1"/>
          </p:cNvSpPr>
          <p:nvPr>
            <p:ph type="subTitle" idx="1"/>
          </p:nvPr>
        </p:nvSpPr>
        <p:spPr>
          <a:xfrm>
            <a:off x="457200" y="1828801"/>
            <a:ext cx="6705600" cy="276999"/>
          </a:xfrm>
        </p:spPr>
        <p:txBody>
          <a:bodyPr lIns="0" tIns="0" rIns="0" bIns="0" anchor="t" anchorCtr="0"/>
          <a:lstStyle>
            <a:lvl1pPr marL="0" indent="0">
              <a:buFont typeface="Monotype Sorts" charset="0"/>
              <a:buNone/>
              <a:defRPr sz="1800" b="0" i="1"/>
            </a:lvl1pPr>
          </a:lstStyle>
          <a:p>
            <a:pPr lvl="0"/>
            <a:r>
              <a:rPr lang="en-US" noProof="0" smtClean="0"/>
              <a:t>Click to edit Master subtitle style</a:t>
            </a:r>
          </a:p>
        </p:txBody>
      </p:sp>
      <p:sp>
        <p:nvSpPr>
          <p:cNvPr id="1137668" name="Rectangle 4"/>
          <p:cNvSpPr>
            <a:spLocks noGrp="1" noChangeArrowheads="1"/>
          </p:cNvSpPr>
          <p:nvPr>
            <p:ph type="ctrTitle"/>
          </p:nvPr>
        </p:nvSpPr>
        <p:spPr>
          <a:xfrm>
            <a:off x="457200" y="1143000"/>
            <a:ext cx="6689724" cy="517065"/>
          </a:xfrm>
        </p:spPr>
        <p:txBody>
          <a:bodyPr wrap="square" anchor="b">
            <a:spAutoFit/>
          </a:bodyPr>
          <a:lstStyle>
            <a:lvl1pPr>
              <a:defRPr sz="3200"/>
            </a:lvl1pPr>
          </a:lstStyle>
          <a:p>
            <a:pPr lvl="0"/>
            <a:r>
              <a:rPr lang="en-US" noProof="0" dirty="0" smtClean="0"/>
              <a:t>Click to edit Master title style</a:t>
            </a:r>
          </a:p>
        </p:txBody>
      </p:sp>
      <p:pic>
        <p:nvPicPr>
          <p:cNvPr id="5" name="Picture 4" descr="htnet_logo_spo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0400" y="245202"/>
            <a:ext cx="2010834" cy="973998"/>
          </a:xfrm>
          <a:prstGeom prst="rect">
            <a:avLst/>
          </a:prstGeom>
        </p:spPr>
      </p:pic>
      <p:sp>
        <p:nvSpPr>
          <p:cNvPr id="8" name="Rectangle 7"/>
          <p:cNvSpPr/>
          <p:nvPr userDrawn="1"/>
        </p:nvSpPr>
        <p:spPr bwMode="auto">
          <a:xfrm>
            <a:off x="0" y="6553200"/>
            <a:ext cx="9144000" cy="304800"/>
          </a:xfrm>
          <a:prstGeom prst="rect">
            <a:avLst/>
          </a:prstGeom>
          <a:gradFill flip="none" rotWithShape="1">
            <a:gsLst>
              <a:gs pos="0">
                <a:schemeClr val="bg1">
                  <a:lumMod val="20000"/>
                  <a:lumOff val="80000"/>
                </a:schemeClr>
              </a:gs>
              <a:gs pos="100000">
                <a:schemeClr val="bg1"/>
              </a:gs>
              <a:gs pos="69000">
                <a:schemeClr val="bg1">
                  <a:lumMod val="75000"/>
                </a:schemeClr>
              </a:gs>
            </a:gsLst>
            <a:lin ang="0" scaled="1"/>
            <a:tileRect/>
          </a:gradFill>
          <a:ln w="50800" cap="flat" cmpd="sng" algn="ctr">
            <a:noFill/>
            <a:prstDash val="solid"/>
            <a:round/>
            <a:headEnd type="none" w="med" len="med"/>
            <a:tailEnd type="triangle" w="med" len="med"/>
          </a:ln>
          <a:effectLst/>
        </p:spPr>
        <p:txBody>
          <a:bodyPr vert="horz" wrap="square" lIns="91407" tIns="45704" rIns="91407" bIns="45704" numCol="1" rtlCol="0" anchor="t" anchorCtr="0" compatLnSpc="1">
            <a:prstTxWarp prst="textNoShape">
              <a:avLst/>
            </a:prstTxWarp>
            <a:noAutofit/>
          </a:bodyPr>
          <a:lstStyle/>
          <a:p>
            <a:pPr marL="0" marR="0" indent="0" algn="l" defTabSz="914079" rtl="0" eaLnBrk="0" fontAlgn="base" latinLnBrk="0" hangingPunct="0">
              <a:lnSpc>
                <a:spcPct val="100000"/>
              </a:lnSpc>
              <a:spcBef>
                <a:spcPct val="50000"/>
              </a:spcBef>
              <a:spcAft>
                <a:spcPct val="0"/>
              </a:spcAft>
              <a:buClrTx/>
              <a:buSzTx/>
              <a:buFont typeface="Monotype Sorts" charset="0"/>
              <a:buNone/>
              <a:tabLst/>
            </a:pPr>
            <a:endParaRPr kumimoji="0" lang="en-US" sz="2400" b="0" i="0" u="none" strike="noStrike" cap="none" normalizeH="0" baseline="0" dirty="0">
              <a:ln>
                <a:noFill/>
              </a:ln>
              <a:solidFill>
                <a:srgbClr val="000000"/>
              </a:solidFill>
              <a:effectLst/>
              <a:latin typeface="Times New Roman" charset="0"/>
              <a:ea typeface="ＭＳ Ｐゴシック" charset="0"/>
            </a:endParaRPr>
          </a:p>
        </p:txBody>
      </p:sp>
      <p:pic>
        <p:nvPicPr>
          <p:cNvPr id="11" name="Picture 10" descr="NHLBI_Full_Lockup_Logo_CMYK (3).jpg"/>
          <p:cNvPicPr>
            <a:picLocks noChangeAspect="1"/>
          </p:cNvPicPr>
          <p:nvPr userDrawn="1"/>
        </p:nvPicPr>
        <p:blipFill rotWithShape="1">
          <a:blip r:embed="rId3"/>
          <a:srcRect b="36047"/>
          <a:stretch/>
        </p:blipFill>
        <p:spPr>
          <a:xfrm>
            <a:off x="457200" y="5486400"/>
            <a:ext cx="3793523" cy="763568"/>
          </a:xfrm>
          <a:prstGeom prst="rect">
            <a:avLst/>
          </a:prstGeom>
        </p:spPr>
      </p:pic>
      <p:pic>
        <p:nvPicPr>
          <p:cNvPr id="12" name="Picture 11" descr="NHLBI_Full_Lockup_Logo_CMYK (3).jpg"/>
          <p:cNvPicPr>
            <a:picLocks noChangeAspect="1"/>
          </p:cNvPicPr>
          <p:nvPr userDrawn="1"/>
        </p:nvPicPr>
        <p:blipFill rotWithShape="1">
          <a:blip r:embed="rId3"/>
          <a:srcRect l="3719" t="64361" r="48845" b="-5096"/>
          <a:stretch/>
        </p:blipFill>
        <p:spPr>
          <a:xfrm>
            <a:off x="4389967" y="5715000"/>
            <a:ext cx="2087033" cy="56406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512071" y="1676402"/>
            <a:ext cx="5192192" cy="14696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972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3850" y="685800"/>
            <a:ext cx="2089150" cy="3886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2578" y="685800"/>
            <a:ext cx="1498872" cy="3886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3954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90600" y="1676400"/>
            <a:ext cx="6570663" cy="14988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9938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4099123"/>
            <a:ext cx="7772400" cy="307777"/>
          </a:xfrm>
        </p:spPr>
        <p:txBody>
          <a:bodyPr anchor="b"/>
          <a:lstStyle>
            <a:lvl1pPr marL="0" indent="0">
              <a:buNone/>
              <a:defRPr sz="2000"/>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a:t>Click to edit Master text styles</a:t>
            </a:r>
          </a:p>
        </p:txBody>
      </p:sp>
    </p:spTree>
    <p:extLst>
      <p:ext uri="{BB962C8B-B14F-4D97-AF65-F5344CB8AC3E}">
        <p14:creationId xmlns:p14="http://schemas.microsoft.com/office/powerpoint/2010/main" val="224071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6728" y="2525715"/>
            <a:ext cx="4041775" cy="22283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0903" y="2525715"/>
            <a:ext cx="4043363" cy="22283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555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441645"/>
            <a:ext cx="4040188" cy="733233"/>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6"/>
            <a:ext cx="4040188" cy="19359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441645"/>
            <a:ext cx="4041775" cy="733233"/>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6"/>
            <a:ext cx="4041775" cy="19359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1412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265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64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25545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2"/>
            <a:ext cx="3008313" cy="217254"/>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p:txBody>
      </p:sp>
    </p:spTree>
    <p:extLst>
      <p:ext uri="{BB962C8B-B14F-4D97-AF65-F5344CB8AC3E}">
        <p14:creationId xmlns:p14="http://schemas.microsoft.com/office/powerpoint/2010/main" val="385300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88822"/>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endParaRPr lang="en-US"/>
          </a:p>
        </p:txBody>
      </p:sp>
      <p:sp>
        <p:nvSpPr>
          <p:cNvPr id="4" name="Text Placeholder 3"/>
          <p:cNvSpPr>
            <a:spLocks noGrp="1"/>
          </p:cNvSpPr>
          <p:nvPr>
            <p:ph type="body" sz="half" idx="2"/>
          </p:nvPr>
        </p:nvSpPr>
        <p:spPr>
          <a:xfrm>
            <a:off x="1792288" y="5367338"/>
            <a:ext cx="5486400" cy="217254"/>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p:txBody>
      </p:sp>
    </p:spTree>
    <p:extLst>
      <p:ext uri="{BB962C8B-B14F-4D97-AF65-F5344CB8AC3E}">
        <p14:creationId xmlns:p14="http://schemas.microsoft.com/office/powerpoint/2010/main" val="273743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553200"/>
            <a:ext cx="9154160" cy="314960"/>
          </a:xfrm>
          <a:prstGeom prst="rect">
            <a:avLst/>
          </a:prstGeom>
          <a:gradFill flip="none" rotWithShape="1">
            <a:gsLst>
              <a:gs pos="0">
                <a:schemeClr val="bg1">
                  <a:lumMod val="20000"/>
                  <a:lumOff val="80000"/>
                </a:schemeClr>
              </a:gs>
              <a:gs pos="100000">
                <a:schemeClr val="bg1"/>
              </a:gs>
              <a:gs pos="69000">
                <a:schemeClr val="bg1">
                  <a:lumMod val="75000"/>
                </a:schemeClr>
              </a:gs>
            </a:gsLst>
            <a:lin ang="0" scaled="1"/>
            <a:tileRect/>
          </a:gradFill>
          <a:ln w="50800" cap="flat" cmpd="sng" algn="ctr">
            <a:noFill/>
            <a:prstDash val="solid"/>
            <a:round/>
            <a:headEnd type="none" w="med" len="med"/>
            <a:tailEnd type="triangle" w="med" len="med"/>
          </a:ln>
          <a:effectLst/>
        </p:spPr>
        <p:txBody>
          <a:bodyPr vert="horz" wrap="square" lIns="91407" tIns="45704" rIns="91407" bIns="45704" numCol="1" rtlCol="0" anchor="t" anchorCtr="0" compatLnSpc="1">
            <a:prstTxWarp prst="textNoShape">
              <a:avLst/>
            </a:prstTxWarp>
            <a:noAutofit/>
          </a:bodyPr>
          <a:lstStyle/>
          <a:p>
            <a:pPr marL="0" marR="0" indent="0" algn="l" defTabSz="914079" rtl="0" eaLnBrk="0" fontAlgn="base" latinLnBrk="0" hangingPunct="0">
              <a:lnSpc>
                <a:spcPct val="100000"/>
              </a:lnSpc>
              <a:spcBef>
                <a:spcPct val="50000"/>
              </a:spcBef>
              <a:spcAft>
                <a:spcPct val="0"/>
              </a:spcAft>
              <a:buClrTx/>
              <a:buSzTx/>
              <a:buFont typeface="Monotype Sorts" charset="0"/>
              <a:buChar char="4"/>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153602" name="Rectangle 2"/>
          <p:cNvSpPr>
            <a:spLocks noGrp="1" noChangeArrowheads="1"/>
          </p:cNvSpPr>
          <p:nvPr>
            <p:ph type="body" idx="1"/>
          </p:nvPr>
        </p:nvSpPr>
        <p:spPr bwMode="auto">
          <a:xfrm>
            <a:off x="1219200" y="1676400"/>
            <a:ext cx="6570663" cy="1498872"/>
          </a:xfrm>
          <a:prstGeom prst="rect">
            <a:avLst/>
          </a:prstGeom>
          <a:noFill/>
          <a:ln>
            <a:noFill/>
          </a:ln>
          <a:effectLst/>
          <a:extLst>
            <a:ext uri="{909E8E84-426E-40dd-AFC4-6F175D3DCCD1}">
              <a14:hiddenFill xmlns="" xmlns:a14="http://schemas.microsoft.com/office/drawing/2010/main">
                <a:solidFill>
                  <a:srgbClr val="FE9C09"/>
                </a:solidFill>
              </a14:hiddenFill>
            </a:ext>
            <a:ext uri="{91240B29-F687-4f45-9708-019B960494DF}">
              <a14:hiddenLine xmlns="" xmlns:a14="http://schemas.microsoft.com/office/drawing/2010/main" w="12700">
                <a:solidFill>
                  <a:srgbClr val="3365FB"/>
                </a:solidFill>
                <a:miter lim="800000"/>
                <a:headEnd/>
                <a:tailEnd/>
              </a14:hiddenLine>
            </a:ext>
            <a:ext uri="{AF507438-7753-43e0-B8FC-AC1667EBCBE1}">
              <a14:hiddenEffects xmlns="" xmlns:a14="http://schemas.microsoft.com/office/drawing/2010/main">
                <a:effectLst>
                  <a:outerShdw blurRad="63500" dist="53882"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3603" name="Rectangle 3"/>
          <p:cNvSpPr>
            <a:spLocks noGrp="1" noChangeArrowheads="1"/>
          </p:cNvSpPr>
          <p:nvPr>
            <p:ph type="title"/>
          </p:nvPr>
        </p:nvSpPr>
        <p:spPr bwMode="auto">
          <a:xfrm>
            <a:off x="457200" y="457200"/>
            <a:ext cx="5334000" cy="452438"/>
          </a:xfrm>
          <a:prstGeom prst="rect">
            <a:avLst/>
          </a:prstGeom>
          <a:noFill/>
          <a:ln>
            <a:noFill/>
          </a:ln>
          <a:effectLst/>
          <a:extLst>
            <a:ext uri="{909E8E84-426E-40dd-AFC4-6F175D3DCCD1}">
              <a14:hiddenFill xmlns="" xmlns:a14="http://schemas.microsoft.com/office/drawing/2010/main">
                <a:solidFill>
                  <a:srgbClr val="FE9C09"/>
                </a:solidFill>
              </a14:hiddenFill>
            </a:ext>
            <a:ext uri="{91240B29-F687-4f45-9708-019B960494DF}">
              <a14:hiddenLine xmlns="" xmlns:a14="http://schemas.microsoft.com/office/drawing/2010/main" w="12700">
                <a:solidFill>
                  <a:srgbClr val="3365FB"/>
                </a:solidFill>
                <a:miter lim="800000"/>
                <a:headEnd/>
                <a:tailEnd/>
              </a14:hiddenLine>
            </a:ext>
            <a:ext uri="{AF507438-7753-43e0-B8FC-AC1667EBCBE1}">
              <a14:hiddenEffects xmlns="" xmlns:a14="http://schemas.microsoft.com/office/drawing/2010/main">
                <a:effectLst>
                  <a:outerShdw blurRad="63500" dist="53882"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dirty="0"/>
              <a:t>Click to edit Master title style</a:t>
            </a:r>
          </a:p>
        </p:txBody>
      </p:sp>
      <p:pic>
        <p:nvPicPr>
          <p:cNvPr id="2" name="Picture 1" descr="htnet_logo_spot.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770283" y="304800"/>
            <a:ext cx="1221317" cy="591575"/>
          </a:xfrm>
          <a:prstGeom prst="rect">
            <a:avLst/>
          </a:prstGeom>
        </p:spPr>
      </p:pic>
    </p:spTree>
  </p:cSld>
  <p:clrMap bg1="dk2" tx1="lt1" bg2="dk1"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rtl="0" eaLnBrk="0" fontAlgn="base" hangingPunct="0">
        <a:lnSpc>
          <a:spcPct val="106000"/>
        </a:lnSpc>
        <a:spcBef>
          <a:spcPct val="0"/>
        </a:spcBef>
        <a:spcAft>
          <a:spcPct val="0"/>
        </a:spcAft>
        <a:defRPr sz="2800" b="1">
          <a:solidFill>
            <a:schemeClr val="tx2">
              <a:lumMod val="75000"/>
            </a:schemeClr>
          </a:solidFill>
          <a:latin typeface="+mj-lt"/>
          <a:ea typeface="+mj-ea"/>
          <a:cs typeface="+mj-cs"/>
        </a:defRPr>
      </a:lvl1pPr>
      <a:lvl2pPr algn="l" rtl="0" eaLnBrk="0" fontAlgn="base" hangingPunct="0">
        <a:lnSpc>
          <a:spcPct val="106000"/>
        </a:lnSpc>
        <a:spcBef>
          <a:spcPct val="0"/>
        </a:spcBef>
        <a:spcAft>
          <a:spcPct val="0"/>
        </a:spcAft>
        <a:defRPr sz="2800" b="1">
          <a:solidFill>
            <a:schemeClr val="accent2"/>
          </a:solidFill>
          <a:latin typeface="Arial" charset="0"/>
          <a:ea typeface="ＭＳ Ｐゴシック" charset="0"/>
        </a:defRPr>
      </a:lvl2pPr>
      <a:lvl3pPr algn="l" rtl="0" eaLnBrk="0" fontAlgn="base" hangingPunct="0">
        <a:lnSpc>
          <a:spcPct val="106000"/>
        </a:lnSpc>
        <a:spcBef>
          <a:spcPct val="0"/>
        </a:spcBef>
        <a:spcAft>
          <a:spcPct val="0"/>
        </a:spcAft>
        <a:defRPr sz="2800" b="1">
          <a:solidFill>
            <a:schemeClr val="accent2"/>
          </a:solidFill>
          <a:latin typeface="Arial" charset="0"/>
          <a:ea typeface="ＭＳ Ｐゴシック" charset="0"/>
        </a:defRPr>
      </a:lvl3pPr>
      <a:lvl4pPr algn="l" rtl="0" eaLnBrk="0" fontAlgn="base" hangingPunct="0">
        <a:lnSpc>
          <a:spcPct val="106000"/>
        </a:lnSpc>
        <a:spcBef>
          <a:spcPct val="0"/>
        </a:spcBef>
        <a:spcAft>
          <a:spcPct val="0"/>
        </a:spcAft>
        <a:defRPr sz="2800" b="1">
          <a:solidFill>
            <a:schemeClr val="accent2"/>
          </a:solidFill>
          <a:latin typeface="Arial" charset="0"/>
          <a:ea typeface="ＭＳ Ｐゴシック" charset="0"/>
        </a:defRPr>
      </a:lvl4pPr>
      <a:lvl5pPr algn="l" rtl="0" eaLnBrk="0" fontAlgn="base" hangingPunct="0">
        <a:lnSpc>
          <a:spcPct val="106000"/>
        </a:lnSpc>
        <a:spcBef>
          <a:spcPct val="0"/>
        </a:spcBef>
        <a:spcAft>
          <a:spcPct val="0"/>
        </a:spcAft>
        <a:defRPr sz="2800" b="1">
          <a:solidFill>
            <a:schemeClr val="accent2"/>
          </a:solidFill>
          <a:latin typeface="Arial" charset="0"/>
          <a:ea typeface="ＭＳ Ｐゴシック" charset="0"/>
        </a:defRPr>
      </a:lvl5pPr>
      <a:lvl6pPr marL="457039" algn="l" rtl="0" eaLnBrk="0" fontAlgn="base" hangingPunct="0">
        <a:lnSpc>
          <a:spcPct val="106000"/>
        </a:lnSpc>
        <a:spcBef>
          <a:spcPct val="0"/>
        </a:spcBef>
        <a:spcAft>
          <a:spcPct val="0"/>
        </a:spcAft>
        <a:defRPr sz="2800" b="1">
          <a:solidFill>
            <a:schemeClr val="accent2"/>
          </a:solidFill>
          <a:latin typeface="Arial" charset="0"/>
          <a:ea typeface="ＭＳ Ｐゴシック" charset="0"/>
        </a:defRPr>
      </a:lvl6pPr>
      <a:lvl7pPr marL="914079" algn="l" rtl="0" eaLnBrk="0" fontAlgn="base" hangingPunct="0">
        <a:lnSpc>
          <a:spcPct val="106000"/>
        </a:lnSpc>
        <a:spcBef>
          <a:spcPct val="0"/>
        </a:spcBef>
        <a:spcAft>
          <a:spcPct val="0"/>
        </a:spcAft>
        <a:defRPr sz="2800" b="1">
          <a:solidFill>
            <a:schemeClr val="accent2"/>
          </a:solidFill>
          <a:latin typeface="Arial" charset="0"/>
          <a:ea typeface="ＭＳ Ｐゴシック" charset="0"/>
        </a:defRPr>
      </a:lvl7pPr>
      <a:lvl8pPr marL="1371119" algn="l" rtl="0" eaLnBrk="0" fontAlgn="base" hangingPunct="0">
        <a:lnSpc>
          <a:spcPct val="106000"/>
        </a:lnSpc>
        <a:spcBef>
          <a:spcPct val="0"/>
        </a:spcBef>
        <a:spcAft>
          <a:spcPct val="0"/>
        </a:spcAft>
        <a:defRPr sz="2800" b="1">
          <a:solidFill>
            <a:schemeClr val="accent2"/>
          </a:solidFill>
          <a:latin typeface="Arial" charset="0"/>
          <a:ea typeface="ＭＳ Ｐゴシック" charset="0"/>
        </a:defRPr>
      </a:lvl8pPr>
      <a:lvl9pPr marL="1828159" algn="l" rtl="0" eaLnBrk="0" fontAlgn="base" hangingPunct="0">
        <a:lnSpc>
          <a:spcPct val="106000"/>
        </a:lnSpc>
        <a:spcBef>
          <a:spcPct val="0"/>
        </a:spcBef>
        <a:spcAft>
          <a:spcPct val="0"/>
        </a:spcAft>
        <a:defRPr sz="2800" b="1">
          <a:solidFill>
            <a:schemeClr val="accent2"/>
          </a:solidFill>
          <a:latin typeface="Arial" charset="0"/>
          <a:ea typeface="ＭＳ Ｐゴシック" charset="0"/>
        </a:defRPr>
      </a:lvl9pPr>
    </p:titleStyle>
    <p:bodyStyle>
      <a:lvl1pPr marL="0" indent="0" algn="l" rtl="0" eaLnBrk="0" fontAlgn="base" hangingPunct="0">
        <a:spcBef>
          <a:spcPct val="40000"/>
        </a:spcBef>
        <a:spcAft>
          <a:spcPct val="0"/>
        </a:spcAft>
        <a:buClr>
          <a:schemeClr val="tx2">
            <a:lumMod val="75000"/>
          </a:schemeClr>
        </a:buClr>
        <a:buSzPct val="68000"/>
        <a:buFont typeface="Monotype Sorts" charset="0"/>
        <a:buNone/>
        <a:defRPr sz="2000" b="1">
          <a:solidFill>
            <a:schemeClr val="tx1"/>
          </a:solidFill>
          <a:latin typeface="+mn-lt"/>
          <a:ea typeface="+mn-ea"/>
          <a:cs typeface="+mn-cs"/>
        </a:defRPr>
      </a:lvl1pPr>
      <a:lvl2pPr marL="630017" indent="-223760" algn="l" rtl="0" eaLnBrk="0" fontAlgn="base" hangingPunct="0">
        <a:spcBef>
          <a:spcPct val="20000"/>
        </a:spcBef>
        <a:spcAft>
          <a:spcPct val="0"/>
        </a:spcAft>
        <a:buClr>
          <a:srgbClr val="0033CC"/>
        </a:buClr>
        <a:buSzPct val="120000"/>
        <a:buFont typeface="Arial"/>
        <a:buChar char="•"/>
        <a:defRPr sz="1800">
          <a:solidFill>
            <a:schemeClr val="tx1"/>
          </a:solidFill>
          <a:latin typeface="+mn-lt"/>
          <a:ea typeface="+mn-ea"/>
        </a:defRPr>
      </a:lvl2pPr>
      <a:lvl3pPr marL="814102" indent="4763" algn="l" rtl="0" eaLnBrk="0" fontAlgn="base" hangingPunct="0">
        <a:spcBef>
          <a:spcPct val="10000"/>
        </a:spcBef>
        <a:spcAft>
          <a:spcPct val="0"/>
        </a:spcAft>
        <a:buClr>
          <a:schemeClr val="tx1"/>
        </a:buClr>
        <a:buSzPct val="44000"/>
        <a:buFont typeface="Monotype Sorts" charset="0"/>
        <a:defRPr sz="1800" i="1">
          <a:solidFill>
            <a:schemeClr val="tx1"/>
          </a:solidFill>
          <a:latin typeface="+mn-lt"/>
          <a:ea typeface="+mn-ea"/>
        </a:defRPr>
      </a:lvl3pPr>
      <a:lvl4pPr marL="1104513" indent="-171390" algn="l" rtl="0" eaLnBrk="0" fontAlgn="base" hangingPunct="0">
        <a:spcBef>
          <a:spcPts val="120"/>
        </a:spcBef>
        <a:spcAft>
          <a:spcPct val="0"/>
        </a:spcAft>
        <a:buChar char="–"/>
        <a:defRPr sz="1800">
          <a:solidFill>
            <a:schemeClr val="tx1"/>
          </a:solidFill>
          <a:latin typeface="+mn-lt"/>
          <a:ea typeface="+mn-ea"/>
        </a:defRPr>
      </a:lvl4pPr>
      <a:lvl5pPr marL="1310816" indent="0" algn="l" rtl="0" eaLnBrk="0" fontAlgn="base" hangingPunct="0">
        <a:spcBef>
          <a:spcPts val="120"/>
        </a:spcBef>
        <a:spcAft>
          <a:spcPct val="0"/>
        </a:spcAft>
        <a:buNone/>
        <a:tabLst/>
        <a:defRPr sz="1600">
          <a:solidFill>
            <a:schemeClr val="tx1"/>
          </a:solidFill>
          <a:latin typeface="+mn-lt"/>
          <a:ea typeface="+mn-ea"/>
        </a:defRPr>
      </a:lvl5pPr>
      <a:lvl6pPr marL="1847202" indent="-171390" algn="l" rtl="0" eaLnBrk="0" fontAlgn="base" hangingPunct="0">
        <a:spcBef>
          <a:spcPct val="20000"/>
        </a:spcBef>
        <a:spcAft>
          <a:spcPct val="0"/>
        </a:spcAft>
        <a:buChar char="»"/>
        <a:defRPr sz="2000">
          <a:solidFill>
            <a:schemeClr val="tx1"/>
          </a:solidFill>
          <a:latin typeface="Times New Roman" charset="0"/>
          <a:ea typeface="+mn-ea"/>
        </a:defRPr>
      </a:lvl6pPr>
      <a:lvl7pPr marL="2304242" indent="-171390" algn="l" rtl="0" eaLnBrk="0" fontAlgn="base" hangingPunct="0">
        <a:spcBef>
          <a:spcPct val="20000"/>
        </a:spcBef>
        <a:spcAft>
          <a:spcPct val="0"/>
        </a:spcAft>
        <a:buChar char="»"/>
        <a:defRPr sz="2000">
          <a:solidFill>
            <a:schemeClr val="tx1"/>
          </a:solidFill>
          <a:latin typeface="Times New Roman" charset="0"/>
          <a:ea typeface="+mn-ea"/>
        </a:defRPr>
      </a:lvl7pPr>
      <a:lvl8pPr marL="2761281" indent="-171390" algn="l" rtl="0" eaLnBrk="0" fontAlgn="base" hangingPunct="0">
        <a:spcBef>
          <a:spcPct val="20000"/>
        </a:spcBef>
        <a:spcAft>
          <a:spcPct val="0"/>
        </a:spcAft>
        <a:buChar char="»"/>
        <a:defRPr sz="2000">
          <a:solidFill>
            <a:schemeClr val="tx1"/>
          </a:solidFill>
          <a:latin typeface="Times New Roman" charset="0"/>
          <a:ea typeface="+mn-ea"/>
        </a:defRPr>
      </a:lvl8pPr>
      <a:lvl9pPr marL="3218320" indent="-171390" algn="l" rtl="0" eaLnBrk="0" fontAlgn="base" hangingPunct="0">
        <a:spcBef>
          <a:spcPct val="20000"/>
        </a:spcBef>
        <a:spcAft>
          <a:spcPct val="0"/>
        </a:spcAft>
        <a:buChar char="»"/>
        <a:defRPr sz="2000">
          <a:solidFill>
            <a:schemeClr val="tx1"/>
          </a:solidFill>
          <a:latin typeface="Times New Roman" charset="0"/>
          <a:ea typeface="+mn-ea"/>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9" algn="l" defTabSz="457039" rtl="0" eaLnBrk="1" latinLnBrk="0" hangingPunct="1">
        <a:defRPr sz="1800" kern="1200">
          <a:solidFill>
            <a:schemeClr val="tx1"/>
          </a:solidFill>
          <a:latin typeface="+mn-lt"/>
          <a:ea typeface="+mn-ea"/>
          <a:cs typeface="+mn-cs"/>
        </a:defRPr>
      </a:lvl3pPr>
      <a:lvl4pPr marL="1371119" algn="l" defTabSz="457039" rtl="0" eaLnBrk="1" latinLnBrk="0" hangingPunct="1">
        <a:defRPr sz="1800" kern="1200">
          <a:solidFill>
            <a:schemeClr val="tx1"/>
          </a:solidFill>
          <a:latin typeface="+mn-lt"/>
          <a:ea typeface="+mn-ea"/>
          <a:cs typeface="+mn-cs"/>
        </a:defRPr>
      </a:lvl4pPr>
      <a:lvl5pPr marL="1828159" algn="l" defTabSz="457039" rtl="0" eaLnBrk="1" latinLnBrk="0" hangingPunct="1">
        <a:defRPr sz="1800" kern="1200">
          <a:solidFill>
            <a:schemeClr val="tx1"/>
          </a:solidFill>
          <a:latin typeface="+mn-lt"/>
          <a:ea typeface="+mn-ea"/>
          <a:cs typeface="+mn-cs"/>
        </a:defRPr>
      </a:lvl5pPr>
      <a:lvl6pPr marL="2285199" algn="l" defTabSz="457039" rtl="0" eaLnBrk="1" latinLnBrk="0" hangingPunct="1">
        <a:defRPr sz="1800" kern="1200">
          <a:solidFill>
            <a:schemeClr val="tx1"/>
          </a:solidFill>
          <a:latin typeface="+mn-lt"/>
          <a:ea typeface="+mn-ea"/>
          <a:cs typeface="+mn-cs"/>
        </a:defRPr>
      </a:lvl6pPr>
      <a:lvl7pPr marL="2742237" algn="l" defTabSz="457039" rtl="0" eaLnBrk="1" latinLnBrk="0" hangingPunct="1">
        <a:defRPr sz="1800" kern="1200">
          <a:solidFill>
            <a:schemeClr val="tx1"/>
          </a:solidFill>
          <a:latin typeface="+mn-lt"/>
          <a:ea typeface="+mn-ea"/>
          <a:cs typeface="+mn-cs"/>
        </a:defRPr>
      </a:lvl7pPr>
      <a:lvl8pPr marL="3199278" algn="l" defTabSz="457039" rtl="0" eaLnBrk="1" latinLnBrk="0" hangingPunct="1">
        <a:defRPr sz="1800" kern="1200">
          <a:solidFill>
            <a:schemeClr val="tx1"/>
          </a:solidFill>
          <a:latin typeface="+mn-lt"/>
          <a:ea typeface="+mn-ea"/>
          <a:cs typeface="+mn-cs"/>
        </a:defRPr>
      </a:lvl8pPr>
      <a:lvl9pPr marL="3656316" algn="l" defTabSz="4570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hfnetwork.org/" TargetMode="Externa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310116"/>
            <a:ext cx="6705600" cy="1052596"/>
          </a:xfrm>
        </p:spPr>
        <p:txBody>
          <a:bodyPr/>
          <a:lstStyle/>
          <a:p>
            <a:pPr>
              <a:lnSpc>
                <a:spcPct val="80000"/>
              </a:lnSpc>
              <a:spcBef>
                <a:spcPts val="600"/>
              </a:spcBef>
            </a:pPr>
            <a:r>
              <a:rPr lang="en-US" sz="2400" dirty="0"/>
              <a:t>Kenneth B. Margulies, M.D</a:t>
            </a:r>
            <a:r>
              <a:rPr lang="en-US" sz="2400" dirty="0" smtClean="0"/>
              <a:t>.</a:t>
            </a:r>
          </a:p>
          <a:p>
            <a:pPr>
              <a:lnSpc>
                <a:spcPct val="80000"/>
              </a:lnSpc>
              <a:spcBef>
                <a:spcPts val="600"/>
              </a:spcBef>
            </a:pPr>
            <a:r>
              <a:rPr lang="en-US" sz="2400" dirty="0" smtClean="0"/>
              <a:t>On behalf of the </a:t>
            </a:r>
          </a:p>
          <a:p>
            <a:pPr>
              <a:lnSpc>
                <a:spcPct val="80000"/>
              </a:lnSpc>
              <a:spcBef>
                <a:spcPts val="600"/>
              </a:spcBef>
            </a:pPr>
            <a:r>
              <a:rPr lang="en-US" sz="2400" dirty="0" smtClean="0"/>
              <a:t>NHLBI Heart Failure Clinical Research Network</a:t>
            </a:r>
            <a:endParaRPr lang="en-US" sz="2400" dirty="0"/>
          </a:p>
        </p:txBody>
      </p:sp>
      <p:sp>
        <p:nvSpPr>
          <p:cNvPr id="3" name="Title 2"/>
          <p:cNvSpPr>
            <a:spLocks noGrp="1"/>
          </p:cNvSpPr>
          <p:nvPr>
            <p:ph type="ctrTitle"/>
          </p:nvPr>
        </p:nvSpPr>
        <p:spPr>
          <a:xfrm>
            <a:off x="457200" y="1520473"/>
            <a:ext cx="8229600" cy="1561043"/>
          </a:xfrm>
        </p:spPr>
        <p:txBody>
          <a:bodyPr/>
          <a:lstStyle/>
          <a:p>
            <a:r>
              <a:rPr lang="en-US" b="1" dirty="0"/>
              <a:t>A Randomized Trial of </a:t>
            </a:r>
            <a:r>
              <a:rPr lang="en-US" b="1" dirty="0" err="1"/>
              <a:t>Liraglutide</a:t>
            </a:r>
            <a:r>
              <a:rPr lang="en-US" b="1" dirty="0"/>
              <a:t> for High-Risk Heart Failure Patients with Reduced Ejection </a:t>
            </a:r>
            <a:r>
              <a:rPr lang="en-US" b="1" dirty="0" smtClean="0"/>
              <a:t>Fraction (FIGHT)</a:t>
            </a:r>
            <a:endParaRPr lang="en-US" b="1" dirty="0"/>
          </a:p>
        </p:txBody>
      </p:sp>
      <p:sp>
        <p:nvSpPr>
          <p:cNvPr id="4" name="Rectangle 3"/>
          <p:cNvSpPr/>
          <p:nvPr/>
        </p:nvSpPr>
        <p:spPr>
          <a:xfrm>
            <a:off x="114300" y="304800"/>
            <a:ext cx="7391400" cy="461665"/>
          </a:xfrm>
          <a:prstGeom prst="rect">
            <a:avLst/>
          </a:prstGeom>
        </p:spPr>
        <p:txBody>
          <a:bodyPr wrap="square">
            <a:spAutoFit/>
          </a:bodyPr>
          <a:lstStyle/>
          <a:p>
            <a:pPr>
              <a:buNone/>
            </a:pPr>
            <a:r>
              <a:rPr lang="en-US" sz="2400" dirty="0">
                <a:solidFill>
                  <a:srgbClr val="FF0000"/>
                </a:solidFill>
              </a:rPr>
              <a:t>Embargoed Until 3:45 p.m. ET, Sunday, Nov. 8,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457200"/>
            <a:ext cx="7467600" cy="609600"/>
          </a:xfrm>
          <a:prstGeom prst="rect">
            <a:avLst/>
          </a:prstGeom>
        </p:spPr>
        <p:txBody>
          <a:bodyPr lIns="91407" tIns="45704" rIns="91407" bIns="45704">
            <a:noAutofit/>
          </a:bodyPr>
          <a:lstStyle/>
          <a:p>
            <a:pPr lvl="0">
              <a:spcBef>
                <a:spcPct val="0"/>
              </a:spcBef>
              <a:buNone/>
              <a:defRPr/>
            </a:pPr>
            <a:r>
              <a:rPr lang="en-US" sz="3200" b="1" dirty="0" smtClean="0">
                <a:solidFill>
                  <a:srgbClr val="990000"/>
                </a:solidFill>
                <a:latin typeface="+mj-lt"/>
                <a:cs typeface="Arial" pitchFamily="34" charset="0"/>
              </a:rPr>
              <a:t>Baseline Features (n=300)</a:t>
            </a:r>
            <a:endParaRPr kumimoji="0" lang="en-US" sz="3200" b="1" dirty="0">
              <a:solidFill>
                <a:srgbClr val="990000"/>
              </a:solidFill>
              <a:latin typeface="+mj-lt"/>
              <a:ea typeface="+mj-ea"/>
              <a:cs typeface="Arial" pitchFamily="34" charset="0"/>
            </a:endParaRPr>
          </a:p>
        </p:txBody>
      </p:sp>
      <p:sp>
        <p:nvSpPr>
          <p:cNvPr id="4" name="TextBox 3"/>
          <p:cNvSpPr txBox="1"/>
          <p:nvPr/>
        </p:nvSpPr>
        <p:spPr>
          <a:xfrm>
            <a:off x="419099" y="5747445"/>
            <a:ext cx="8229601" cy="400110"/>
          </a:xfrm>
          <a:prstGeom prst="rect">
            <a:avLst/>
          </a:prstGeom>
          <a:noFill/>
        </p:spPr>
        <p:txBody>
          <a:bodyPr wrap="square" rtlCol="0">
            <a:spAutoFit/>
          </a:bodyPr>
          <a:lstStyle/>
          <a:p>
            <a:pPr algn="ctr">
              <a:buNone/>
            </a:pPr>
            <a:r>
              <a:rPr lang="en-US" sz="2000" b="1" dirty="0" smtClean="0">
                <a:latin typeface="+mn-lt"/>
              </a:rPr>
              <a:t>There were no significant baseline differences between groups </a:t>
            </a:r>
            <a:endParaRPr lang="en-US" sz="2000" b="1" dirty="0">
              <a:latin typeface="+mn-lt"/>
            </a:endParaRPr>
          </a:p>
        </p:txBody>
      </p:sp>
      <p:graphicFrame>
        <p:nvGraphicFramePr>
          <p:cNvPr id="5" name="Table 4"/>
          <p:cNvGraphicFramePr>
            <a:graphicFrameLocks noGrp="1"/>
          </p:cNvGraphicFramePr>
          <p:nvPr>
            <p:extLst/>
          </p:nvPr>
        </p:nvGraphicFramePr>
        <p:xfrm>
          <a:off x="609600" y="1409413"/>
          <a:ext cx="7848601" cy="4160032"/>
        </p:xfrm>
        <a:graphic>
          <a:graphicData uri="http://schemas.openxmlformats.org/drawingml/2006/table">
            <a:tbl>
              <a:tblPr/>
              <a:tblGrid>
                <a:gridCol w="3810000"/>
                <a:gridCol w="2133600"/>
                <a:gridCol w="1905001"/>
              </a:tblGrid>
              <a:tr h="698094">
                <a:tc>
                  <a:txBody>
                    <a:bodyPr/>
                    <a:lstStyle/>
                    <a:p>
                      <a:pPr algn="ctr" fontAlgn="b"/>
                      <a:r>
                        <a:rPr lang="en-US" sz="2000" b="1" i="0" u="none" strike="noStrike" dirty="0">
                          <a:solidFill>
                            <a:srgbClr val="FFFFFF"/>
                          </a:solidFill>
                          <a:effectLst/>
                          <a:latin typeface="+mn-lt"/>
                        </a:rPr>
                        <a:t>Characteristic</a:t>
                      </a:r>
                    </a:p>
                  </a:txBody>
                  <a:tcPr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cs-CZ" sz="2000" b="1" i="0" u="none" strike="noStrike" dirty="0">
                          <a:solidFill>
                            <a:srgbClr val="FFFFFF"/>
                          </a:solidFill>
                          <a:effectLst/>
                          <a:latin typeface="+mn-lt"/>
                        </a:rPr>
                        <a:t>Placebo (N=146)</a:t>
                      </a:r>
                    </a:p>
                  </a:txBody>
                  <a:tcPr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2000" b="1" i="0" u="none" strike="noStrike" dirty="0" err="1">
                          <a:solidFill>
                            <a:srgbClr val="FFFFFF"/>
                          </a:solidFill>
                          <a:effectLst/>
                          <a:latin typeface="+mn-lt"/>
                        </a:rPr>
                        <a:t>Liraglutide</a:t>
                      </a:r>
                      <a:r>
                        <a:rPr lang="en-US" sz="2000" b="1" i="0" u="none" strike="noStrike" dirty="0">
                          <a:solidFill>
                            <a:srgbClr val="FFFFFF"/>
                          </a:solidFill>
                          <a:effectLst/>
                          <a:latin typeface="+mn-lt"/>
                        </a:rPr>
                        <a:t> (N=154)</a:t>
                      </a:r>
                    </a:p>
                  </a:txBody>
                  <a:tcPr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r>
              <a:tr h="444932">
                <a:tc>
                  <a:txBody>
                    <a:bodyPr/>
                    <a:lstStyle/>
                    <a:p>
                      <a:pPr algn="l" fontAlgn="b"/>
                      <a:r>
                        <a:rPr lang="en-US" sz="2000" b="0" i="0" u="none" strike="noStrike" dirty="0">
                          <a:solidFill>
                            <a:srgbClr val="000000"/>
                          </a:solidFill>
                          <a:effectLst/>
                          <a:latin typeface="+mn-lt"/>
                        </a:rPr>
                        <a:t>BMI</a:t>
                      </a:r>
                    </a:p>
                  </a:txBody>
                  <a:tcPr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33±9</a:t>
                      </a:r>
                    </a:p>
                  </a:txBody>
                  <a:tcPr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32±8</a:t>
                      </a:r>
                    </a:p>
                  </a:txBody>
                  <a:tcPr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430580">
                <a:tc>
                  <a:txBody>
                    <a:bodyPr/>
                    <a:lstStyle/>
                    <a:p>
                      <a:pPr algn="l" fontAlgn="b"/>
                      <a:r>
                        <a:rPr lang="en-US" sz="2000" b="0" i="0" u="none" strike="noStrike" dirty="0">
                          <a:solidFill>
                            <a:srgbClr val="000000"/>
                          </a:solidFill>
                          <a:effectLst/>
                          <a:latin typeface="+mn-lt"/>
                        </a:rPr>
                        <a:t>NYHA II/III</a:t>
                      </a:r>
                    </a:p>
                  </a:txBody>
                  <a:tcPr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mn-lt"/>
                        </a:rPr>
                        <a:t>26%/68%</a:t>
                      </a:r>
                    </a:p>
                  </a:txBody>
                  <a:tcPr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mn-lt"/>
                        </a:rPr>
                        <a:t>32%/61%</a:t>
                      </a:r>
                    </a:p>
                  </a:txBody>
                  <a:tcPr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430580">
                <a:tc>
                  <a:txBody>
                    <a:bodyPr/>
                    <a:lstStyle/>
                    <a:p>
                      <a:pPr algn="l" fontAlgn="b"/>
                      <a:r>
                        <a:rPr lang="en-US" sz="2000" b="0" i="0" u="none" strike="noStrike" dirty="0" err="1">
                          <a:solidFill>
                            <a:srgbClr val="000000"/>
                          </a:solidFill>
                          <a:effectLst/>
                          <a:latin typeface="+mn-lt"/>
                        </a:rPr>
                        <a:t>NTproBNP</a:t>
                      </a:r>
                      <a:endParaRPr lang="en-US" sz="2000" b="0" i="0" u="none" strike="noStrike" dirty="0">
                        <a:solidFill>
                          <a:srgbClr val="000000"/>
                        </a:solidFill>
                        <a:effectLst/>
                        <a:latin typeface="+mn-lt"/>
                      </a:endParaRPr>
                    </a:p>
                  </a:txBody>
                  <a:tcPr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dirty="0">
                          <a:solidFill>
                            <a:srgbClr val="000000"/>
                          </a:solidFill>
                          <a:effectLst/>
                          <a:latin typeface="+mn-lt"/>
                        </a:rPr>
                        <a:t>3,807±5,059</a:t>
                      </a:r>
                    </a:p>
                  </a:txBody>
                  <a:tcPr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3,875±5,464</a:t>
                      </a:r>
                    </a:p>
                  </a:txBody>
                  <a:tcPr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430580">
                <a:tc>
                  <a:txBody>
                    <a:bodyPr/>
                    <a:lstStyle/>
                    <a:p>
                      <a:pPr algn="l" fontAlgn="b"/>
                      <a:r>
                        <a:rPr lang="en-US" sz="2000" b="0" i="0" u="none" strike="noStrike" dirty="0">
                          <a:solidFill>
                            <a:srgbClr val="000000"/>
                          </a:solidFill>
                          <a:effectLst/>
                          <a:latin typeface="+mn-lt"/>
                        </a:rPr>
                        <a:t>LVEF (%)</a:t>
                      </a:r>
                    </a:p>
                  </a:txBody>
                  <a:tcPr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000000"/>
                          </a:solidFill>
                          <a:effectLst/>
                          <a:latin typeface="+mn-lt"/>
                        </a:rPr>
                        <a:t>26±9</a:t>
                      </a:r>
                    </a:p>
                  </a:txBody>
                  <a:tcPr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mn-lt"/>
                        </a:rPr>
                        <a:t>26±9</a:t>
                      </a:r>
                    </a:p>
                  </a:txBody>
                  <a:tcPr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430580">
                <a:tc>
                  <a:txBody>
                    <a:bodyPr/>
                    <a:lstStyle/>
                    <a:p>
                      <a:pPr algn="l" fontAlgn="b"/>
                      <a:r>
                        <a:rPr lang="en-US" sz="2000" b="0" i="0" u="none" strike="noStrike" dirty="0">
                          <a:solidFill>
                            <a:srgbClr val="000000"/>
                          </a:solidFill>
                          <a:effectLst/>
                          <a:latin typeface="+mn-lt"/>
                        </a:rPr>
                        <a:t>Beta-blocker Rx</a:t>
                      </a:r>
                    </a:p>
                  </a:txBody>
                  <a:tcPr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dirty="0">
                          <a:solidFill>
                            <a:srgbClr val="000000"/>
                          </a:solidFill>
                          <a:effectLst/>
                          <a:latin typeface="+mn-lt"/>
                        </a:rPr>
                        <a:t>95%</a:t>
                      </a:r>
                    </a:p>
                  </a:txBody>
                  <a:tcPr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93%</a:t>
                      </a:r>
                    </a:p>
                  </a:txBody>
                  <a:tcPr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430580">
                <a:tc>
                  <a:txBody>
                    <a:bodyPr/>
                    <a:lstStyle/>
                    <a:p>
                      <a:pPr algn="l" fontAlgn="b"/>
                      <a:r>
                        <a:rPr lang="en-US" sz="2000" b="0" i="0" u="none" strike="noStrike" dirty="0">
                          <a:solidFill>
                            <a:srgbClr val="000000"/>
                          </a:solidFill>
                          <a:effectLst/>
                          <a:latin typeface="+mn-lt"/>
                        </a:rPr>
                        <a:t>ACE-inhibitor or ARB Rx</a:t>
                      </a:r>
                    </a:p>
                  </a:txBody>
                  <a:tcPr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000000"/>
                          </a:solidFill>
                          <a:effectLst/>
                          <a:latin typeface="+mn-lt"/>
                        </a:rPr>
                        <a:t>72%</a:t>
                      </a:r>
                    </a:p>
                  </a:txBody>
                  <a:tcPr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mn-lt"/>
                        </a:rPr>
                        <a:t>73%</a:t>
                      </a:r>
                    </a:p>
                  </a:txBody>
                  <a:tcPr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430580">
                <a:tc>
                  <a:txBody>
                    <a:bodyPr/>
                    <a:lstStyle/>
                    <a:p>
                      <a:pPr algn="l" fontAlgn="b"/>
                      <a:r>
                        <a:rPr lang="en-US" sz="2000" b="0" i="0" u="none" strike="noStrike" dirty="0">
                          <a:solidFill>
                            <a:srgbClr val="000000"/>
                          </a:solidFill>
                          <a:effectLst/>
                          <a:latin typeface="+mn-lt"/>
                        </a:rPr>
                        <a:t>Hydralazine Rx</a:t>
                      </a:r>
                    </a:p>
                  </a:txBody>
                  <a:tcPr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dirty="0">
                          <a:solidFill>
                            <a:srgbClr val="000000"/>
                          </a:solidFill>
                          <a:effectLst/>
                          <a:latin typeface="+mn-lt"/>
                        </a:rPr>
                        <a:t>32%</a:t>
                      </a:r>
                    </a:p>
                  </a:txBody>
                  <a:tcPr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dirty="0">
                          <a:solidFill>
                            <a:srgbClr val="000000"/>
                          </a:solidFill>
                          <a:effectLst/>
                          <a:latin typeface="+mn-lt"/>
                        </a:rPr>
                        <a:t>33%</a:t>
                      </a:r>
                    </a:p>
                  </a:txBody>
                  <a:tcPr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430580">
                <a:tc>
                  <a:txBody>
                    <a:bodyPr/>
                    <a:lstStyle/>
                    <a:p>
                      <a:pPr algn="l" fontAlgn="b"/>
                      <a:r>
                        <a:rPr lang="en-US" sz="2000" b="0" i="0" u="none" strike="noStrike" dirty="0">
                          <a:solidFill>
                            <a:srgbClr val="000000"/>
                          </a:solidFill>
                          <a:effectLst/>
                          <a:latin typeface="+mn-lt"/>
                        </a:rPr>
                        <a:t>Aldosterone Antagonist Rx</a:t>
                      </a:r>
                    </a:p>
                  </a:txBody>
                  <a:tcPr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mn-lt"/>
                        </a:rPr>
                        <a:t>61%</a:t>
                      </a:r>
                    </a:p>
                  </a:txBody>
                  <a:tcPr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000000"/>
                          </a:solidFill>
                          <a:effectLst/>
                          <a:latin typeface="+mn-lt"/>
                        </a:rPr>
                        <a:t>58%</a:t>
                      </a:r>
                    </a:p>
                  </a:txBody>
                  <a:tcPr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1887721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457200"/>
            <a:ext cx="6172200" cy="609600"/>
          </a:xfrm>
          <a:prstGeom prst="rect">
            <a:avLst/>
          </a:prstGeom>
        </p:spPr>
        <p:txBody>
          <a:bodyPr lIns="91407" tIns="45704" rIns="91407" bIns="45704">
            <a:noAutofit/>
          </a:bodyPr>
          <a:lstStyle/>
          <a:p>
            <a:pPr lvl="0">
              <a:spcBef>
                <a:spcPct val="0"/>
              </a:spcBef>
              <a:buNone/>
              <a:defRPr/>
            </a:pPr>
            <a:r>
              <a:rPr lang="en-US" sz="3200" b="1" dirty="0">
                <a:solidFill>
                  <a:srgbClr val="990000"/>
                </a:solidFill>
                <a:latin typeface="+mj-lt"/>
                <a:cs typeface="Arial" pitchFamily="34" charset="0"/>
              </a:rPr>
              <a:t>Results:  Primary Endpoint</a:t>
            </a:r>
            <a:endParaRPr kumimoji="0" lang="en-US" sz="3200" b="1" dirty="0">
              <a:solidFill>
                <a:srgbClr val="990000"/>
              </a:solidFill>
              <a:latin typeface="+mj-lt"/>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55602729"/>
              </p:ext>
            </p:extLst>
          </p:nvPr>
        </p:nvGraphicFramePr>
        <p:xfrm>
          <a:off x="533400" y="1676400"/>
          <a:ext cx="8153400" cy="3962402"/>
        </p:xfrm>
        <a:graphic>
          <a:graphicData uri="http://schemas.openxmlformats.org/drawingml/2006/table">
            <a:tbl>
              <a:tblPr/>
              <a:tblGrid>
                <a:gridCol w="4725266"/>
                <a:gridCol w="1575088"/>
                <a:gridCol w="1853046"/>
              </a:tblGrid>
              <a:tr h="1011038">
                <a:tc>
                  <a:txBody>
                    <a:bodyPr/>
                    <a:lstStyle/>
                    <a:p>
                      <a:pPr algn="l" fontAlgn="b"/>
                      <a:endParaRPr lang="en-US" sz="2400" b="0" i="0" u="none" strike="noStrike" dirty="0">
                        <a:solidFill>
                          <a:srgbClr val="FFFFFF"/>
                        </a:solidFill>
                        <a:effectLst/>
                        <a:latin typeface="+mn-lt"/>
                      </a:endParaRPr>
                    </a:p>
                  </a:txBody>
                  <a:tcPr marL="4962" marR="4962" marT="4962"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cs-CZ" sz="2400" b="1" i="0" u="none" strike="noStrike" dirty="0" smtClean="0">
                          <a:solidFill>
                            <a:srgbClr val="FFFFFF"/>
                          </a:solidFill>
                          <a:effectLst/>
                          <a:latin typeface="+mn-lt"/>
                          <a:cs typeface="Arial" panose="020B0604020202020204" pitchFamily="34" charset="0"/>
                        </a:rPr>
                        <a:t>Placebo (N=146)</a:t>
                      </a:r>
                      <a:endParaRPr lang="cs-CZ" sz="2400" b="1" i="0" u="none" strike="noStrike" dirty="0">
                        <a:solidFill>
                          <a:srgbClr val="FFFFFF"/>
                        </a:solidFill>
                        <a:effectLst/>
                        <a:latin typeface="+mn-lt"/>
                        <a:cs typeface="Arial" panose="020B0604020202020204" pitchFamily="34" charset="0"/>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2400" b="1" i="0" u="none" strike="noStrike" dirty="0" err="1" smtClean="0">
                          <a:solidFill>
                            <a:srgbClr val="FFFFFF"/>
                          </a:solidFill>
                          <a:effectLst/>
                          <a:latin typeface="+mn-lt"/>
                          <a:cs typeface="Arial" panose="020B0604020202020204" pitchFamily="34" charset="0"/>
                        </a:rPr>
                        <a:t>Liraglutide</a:t>
                      </a:r>
                      <a:r>
                        <a:rPr lang="en-US" sz="2400" b="1" i="0" u="none" strike="noStrike" dirty="0" smtClean="0">
                          <a:solidFill>
                            <a:srgbClr val="FFFFFF"/>
                          </a:solidFill>
                          <a:effectLst/>
                          <a:latin typeface="+mn-lt"/>
                          <a:cs typeface="Arial" panose="020B0604020202020204" pitchFamily="34" charset="0"/>
                        </a:rPr>
                        <a:t> (N=154)</a:t>
                      </a:r>
                      <a:endParaRPr lang="en-US" sz="2400" b="1" i="0" u="none" strike="noStrike" dirty="0">
                        <a:solidFill>
                          <a:srgbClr val="FFFFFF"/>
                        </a:solidFill>
                        <a:effectLst/>
                        <a:latin typeface="+mn-lt"/>
                        <a:cs typeface="Arial" panose="020B0604020202020204" pitchFamily="34" charset="0"/>
                      </a:endParaRPr>
                    </a:p>
                  </a:txBody>
                  <a:tcP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r>
              <a:tr h="641680">
                <a:tc>
                  <a:txBody>
                    <a:bodyPr/>
                    <a:lstStyle/>
                    <a:p>
                      <a:pPr marL="0" marR="0" indent="0" algn="l" defTabSz="457039" rtl="0" eaLnBrk="1" fontAlgn="auto" latinLnBrk="0" hangingPunct="1">
                        <a:lnSpc>
                          <a:spcPct val="100000"/>
                        </a:lnSpc>
                        <a:spcBef>
                          <a:spcPts val="0"/>
                        </a:spcBef>
                        <a:spcAft>
                          <a:spcPts val="0"/>
                        </a:spcAft>
                        <a:buClrTx/>
                        <a:buSzTx/>
                        <a:buFontTx/>
                        <a:buNone/>
                        <a:tabLst/>
                        <a:defRPr/>
                      </a:pPr>
                      <a:r>
                        <a:rPr lang="en-US" sz="2400" b="1" dirty="0" smtClean="0">
                          <a:latin typeface="+mn-lt"/>
                        </a:rPr>
                        <a:t>Global Rank Score (Mean</a:t>
                      </a:r>
                      <a:r>
                        <a:rPr lang="en-US" sz="2400" b="1" dirty="0" smtClean="0">
                          <a:solidFill>
                            <a:schemeClr val="tx1"/>
                          </a:solidFill>
                          <a:latin typeface="+mn-lt"/>
                        </a:rPr>
                        <a:t>)</a:t>
                      </a:r>
                    </a:p>
                  </a:txBody>
                  <a:tcP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2400" b="1" dirty="0" smtClean="0">
                          <a:latin typeface="+mn-lt"/>
                        </a:rPr>
                        <a:t>155</a:t>
                      </a:r>
                      <a:endParaRPr lang="en-US" sz="2400" b="1" dirty="0" smtClean="0">
                        <a:solidFill>
                          <a:schemeClr val="tx1"/>
                        </a:solidFill>
                        <a:latin typeface="+mn-l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a:r>
                        <a:rPr lang="en-US" sz="2400" b="1" dirty="0" smtClean="0">
                          <a:latin typeface="+mn-lt"/>
                        </a:rPr>
                        <a:t>146</a:t>
                      </a:r>
                      <a:endParaRPr lang="en-US" sz="2400" b="1" dirty="0">
                        <a:solidFill>
                          <a:schemeClr val="tx1"/>
                        </a:solidFill>
                        <a:latin typeface="+mn-lt"/>
                      </a:endParaRPr>
                    </a:p>
                  </a:txBody>
                  <a:tcP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620982">
                <a:tc>
                  <a:txBody>
                    <a:bodyPr/>
                    <a:lstStyle/>
                    <a:p>
                      <a:endParaRPr lang="en-US" sz="2400" b="1" dirty="0">
                        <a:solidFill>
                          <a:schemeClr val="tx1"/>
                        </a:solidFill>
                        <a:latin typeface="+mn-lt"/>
                      </a:endParaRPr>
                    </a:p>
                  </a:txBody>
                  <a:tcP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gridSpan="2">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2400" b="1" dirty="0" smtClean="0">
                          <a:latin typeface="+mn-lt"/>
                        </a:rPr>
                        <a:t>p=0.309 (ns)</a:t>
                      </a:r>
                      <a:endParaRPr lang="en-US" sz="2400" b="1" dirty="0" smtClean="0">
                        <a:solidFill>
                          <a:schemeClr val="tx1"/>
                        </a:solidFill>
                        <a:latin typeface="+mn-lt"/>
                      </a:endParaRPr>
                    </a:p>
                  </a:txBody>
                  <a:tcPr>
                    <a:lnL w="63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hMerge="1">
                  <a:txBody>
                    <a:bodyPr/>
                    <a:lstStyle/>
                    <a:p>
                      <a:endParaRPr lang="en-US" dirty="0"/>
                    </a:p>
                  </a:txBody>
                  <a:tcP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446738">
                <a:tc>
                  <a:txBody>
                    <a:bodyPr/>
                    <a:lstStyle/>
                    <a:p>
                      <a:pPr algn="l" fontAlgn="b"/>
                      <a:endParaRPr lang="en-US" sz="2400" b="0" i="0" u="none" strike="noStrike" dirty="0">
                        <a:solidFill>
                          <a:srgbClr val="000000"/>
                        </a:solidFill>
                        <a:effectLst/>
                        <a:latin typeface="+mn-lt"/>
                      </a:endParaRPr>
                    </a:p>
                  </a:txBody>
                  <a:tcPr marL="4962" marR="4962" marT="4962"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endParaRPr lang="en-US" sz="2400" b="0" i="0" u="none" strike="noStrike" dirty="0">
                        <a:solidFill>
                          <a:srgbClr val="000000"/>
                        </a:solidFill>
                        <a:effectLst/>
                        <a:latin typeface="+mn-lt"/>
                      </a:endParaRPr>
                    </a:p>
                  </a:txBody>
                  <a:tcPr marL="4962" marR="4962" marT="4962"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endParaRPr lang="en-US"/>
                    </a:p>
                  </a:txBody>
                  <a:tcPr marL="4962" marR="4962" marT="4962"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r>
              <a:tr h="620982">
                <a:tc>
                  <a:txBody>
                    <a:bodyPr/>
                    <a:lstStyle/>
                    <a:p>
                      <a:r>
                        <a:rPr lang="en-US" sz="2400" b="0" dirty="0" smtClean="0">
                          <a:latin typeface="+mn-lt"/>
                        </a:rPr>
                        <a:t>Tier</a:t>
                      </a:r>
                      <a:r>
                        <a:rPr lang="en-US" sz="2400" b="0" baseline="0" dirty="0" smtClean="0">
                          <a:latin typeface="+mn-lt"/>
                        </a:rPr>
                        <a:t> 1 Patients (Death)</a:t>
                      </a:r>
                      <a:endParaRPr lang="en-US" sz="2400" b="0" dirty="0">
                        <a:solidFill>
                          <a:schemeClr val="tx1"/>
                        </a:solidFill>
                        <a:latin typeface="+mn-lt"/>
                      </a:endParaRPr>
                    </a:p>
                  </a:txBody>
                  <a:tcP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400" b="0" i="0" u="none" strike="noStrike" dirty="0" smtClean="0">
                          <a:solidFill>
                            <a:srgbClr val="000000"/>
                          </a:solidFill>
                          <a:effectLst/>
                          <a:latin typeface="+mn-lt"/>
                        </a:rPr>
                        <a:t>16 (11%)</a:t>
                      </a:r>
                      <a:endParaRPr lang="en-US" sz="2400" b="0" i="0" u="none" strike="noStrike" dirty="0">
                        <a:solidFill>
                          <a:srgbClr val="000000"/>
                        </a:solidFill>
                        <a:effectLst/>
                        <a:latin typeface="+mn-lt"/>
                      </a:endParaRPr>
                    </a:p>
                  </a:txBody>
                  <a:tcPr marL="4962" marR="4962" marT="49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400" b="0" i="0" u="none" strike="noStrike" dirty="0" smtClean="0">
                          <a:solidFill>
                            <a:srgbClr val="000000"/>
                          </a:solidFill>
                          <a:effectLst/>
                          <a:latin typeface="+mn-lt"/>
                        </a:rPr>
                        <a:t>19 (12%)</a:t>
                      </a:r>
                      <a:endParaRPr lang="en-US" sz="2400" b="0" i="0" u="none" strike="noStrike" dirty="0">
                        <a:solidFill>
                          <a:srgbClr val="000000"/>
                        </a:solidFill>
                        <a:effectLst/>
                        <a:latin typeface="+mn-lt"/>
                      </a:endParaRPr>
                    </a:p>
                  </a:txBody>
                  <a:tcPr marL="4962" marR="4962" marT="49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620982">
                <a:tc>
                  <a:txBody>
                    <a:bodyPr/>
                    <a:lstStyle/>
                    <a:p>
                      <a:r>
                        <a:rPr lang="en-US" sz="2400" b="0" dirty="0" smtClean="0">
                          <a:latin typeface="+mn-lt"/>
                        </a:rPr>
                        <a:t>Tier 2 Patients (Hosp. </a:t>
                      </a:r>
                      <a:r>
                        <a:rPr lang="en-US" sz="2400" b="0" baseline="0" dirty="0" smtClean="0">
                          <a:latin typeface="+mn-lt"/>
                        </a:rPr>
                        <a:t>w/o death)</a:t>
                      </a:r>
                      <a:endParaRPr lang="en-US" sz="2400" b="0" dirty="0">
                        <a:solidFill>
                          <a:schemeClr val="tx1"/>
                        </a:solidFill>
                        <a:latin typeface="+mn-lt"/>
                      </a:endParaRPr>
                    </a:p>
                  </a:txBody>
                  <a:tcP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400" b="0" i="0" u="none" strike="noStrike" dirty="0" smtClean="0">
                          <a:solidFill>
                            <a:srgbClr val="000000"/>
                          </a:solidFill>
                          <a:effectLst/>
                          <a:latin typeface="+mn-lt"/>
                        </a:rPr>
                        <a:t>41 (28%)</a:t>
                      </a:r>
                      <a:endParaRPr lang="en-US" sz="2400" b="0" i="0" u="none" strike="noStrike" dirty="0">
                        <a:solidFill>
                          <a:srgbClr val="000000"/>
                        </a:solidFill>
                        <a:effectLst/>
                        <a:latin typeface="+mn-lt"/>
                      </a:endParaRPr>
                    </a:p>
                  </a:txBody>
                  <a:tcPr marL="4962" marR="4962" marT="49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400" b="0" i="0" u="none" strike="noStrike" dirty="0" smtClean="0">
                          <a:solidFill>
                            <a:srgbClr val="000000"/>
                          </a:solidFill>
                          <a:effectLst/>
                          <a:latin typeface="+mn-lt"/>
                        </a:rPr>
                        <a:t>53 (34%)</a:t>
                      </a:r>
                      <a:endParaRPr lang="en-US" sz="2400" b="0" i="0" u="none" strike="noStrike" dirty="0">
                        <a:solidFill>
                          <a:srgbClr val="000000"/>
                        </a:solidFill>
                        <a:effectLst/>
                        <a:latin typeface="+mn-lt"/>
                      </a:endParaRPr>
                    </a:p>
                  </a:txBody>
                  <a:tcPr marL="4962" marR="4962" marT="49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1434748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55771" y="762000"/>
            <a:ext cx="7950029" cy="5607542"/>
            <a:chOff x="355771" y="945658"/>
            <a:chExt cx="7950029" cy="5607542"/>
          </a:xfrm>
        </p:grpSpPr>
        <p:grpSp>
          <p:nvGrpSpPr>
            <p:cNvPr id="17" name="Group 9"/>
            <p:cNvGrpSpPr/>
            <p:nvPr/>
          </p:nvGrpSpPr>
          <p:grpSpPr>
            <a:xfrm>
              <a:off x="698500" y="945658"/>
              <a:ext cx="7531100" cy="5344652"/>
              <a:chOff x="762000" y="1208548"/>
              <a:chExt cx="7531100" cy="5344652"/>
            </a:xfrm>
          </p:grpSpPr>
          <p:pic>
            <p:nvPicPr>
              <p:cNvPr id="18" name="Picture 17" descr="Screen Shot 2015-10-21 at 6.15.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208548"/>
                <a:ext cx="7531100" cy="5344652"/>
              </a:xfrm>
              <a:prstGeom prst="rect">
                <a:avLst/>
              </a:prstGeom>
            </p:spPr>
          </p:pic>
          <p:sp>
            <p:nvSpPr>
              <p:cNvPr id="19" name="TextBox 18"/>
              <p:cNvSpPr txBox="1"/>
              <p:nvPr/>
            </p:nvSpPr>
            <p:spPr>
              <a:xfrm>
                <a:off x="1466851" y="1715014"/>
                <a:ext cx="3505200" cy="907941"/>
              </a:xfrm>
              <a:prstGeom prst="rect">
                <a:avLst/>
              </a:prstGeom>
              <a:solidFill>
                <a:srgbClr val="FFFFFF"/>
              </a:solidFill>
            </p:spPr>
            <p:txBody>
              <a:bodyPr wrap="square" rtlCol="0">
                <a:spAutoFit/>
              </a:bodyPr>
              <a:lstStyle/>
              <a:p>
                <a:pPr>
                  <a:spcBef>
                    <a:spcPts val="0"/>
                  </a:spcBef>
                  <a:spcAft>
                    <a:spcPts val="600"/>
                  </a:spcAft>
                  <a:buFont typeface="Monotype Sorts" charset="0"/>
                  <a:buNone/>
                </a:pPr>
                <a:r>
                  <a:rPr lang="en-US" sz="1600" b="1" dirty="0" err="1" smtClean="0">
                    <a:solidFill>
                      <a:srgbClr val="1D1D1D"/>
                    </a:solidFill>
                    <a:latin typeface="Arial"/>
                  </a:rPr>
                  <a:t>Liraglutide</a:t>
                </a:r>
                <a:r>
                  <a:rPr lang="en-US" sz="1600" b="1" dirty="0" smtClean="0">
                    <a:solidFill>
                      <a:srgbClr val="1D1D1D"/>
                    </a:solidFill>
                    <a:latin typeface="Arial"/>
                  </a:rPr>
                  <a:t> vs. Placebo:</a:t>
                </a:r>
              </a:p>
              <a:p>
                <a:pPr>
                  <a:spcBef>
                    <a:spcPts val="0"/>
                  </a:spcBef>
                  <a:buFont typeface="Monotype Sorts" charset="0"/>
                  <a:buNone/>
                </a:pPr>
                <a:r>
                  <a:rPr lang="en-US" sz="1600" dirty="0" smtClean="0">
                    <a:solidFill>
                      <a:srgbClr val="1D1D1D"/>
                    </a:solidFill>
                    <a:latin typeface="Arial"/>
                  </a:rPr>
                  <a:t>Hazard Ratio     95% CI       P-Value</a:t>
                </a:r>
              </a:p>
              <a:p>
                <a:pPr>
                  <a:spcBef>
                    <a:spcPts val="0"/>
                  </a:spcBef>
                  <a:buFont typeface="Monotype Sorts" charset="0"/>
                  <a:buNone/>
                </a:pPr>
                <a:r>
                  <a:rPr lang="en-US" sz="1600" dirty="0">
                    <a:solidFill>
                      <a:srgbClr val="1D1D1D"/>
                    </a:solidFill>
                    <a:latin typeface="Arial"/>
                  </a:rPr>
                  <a:t> </a:t>
                </a:r>
                <a:r>
                  <a:rPr lang="en-US" sz="1600" dirty="0" smtClean="0">
                    <a:solidFill>
                      <a:srgbClr val="1D1D1D"/>
                    </a:solidFill>
                    <a:latin typeface="Arial"/>
                  </a:rPr>
                  <a:t>      1.296	       (0.92-1.83)      0.142</a:t>
                </a:r>
                <a:endParaRPr lang="en-US" sz="1600" dirty="0">
                  <a:solidFill>
                    <a:srgbClr val="1D1D1D"/>
                  </a:solidFill>
                  <a:latin typeface="Arial"/>
                </a:endParaRPr>
              </a:p>
            </p:txBody>
          </p:sp>
          <p:cxnSp>
            <p:nvCxnSpPr>
              <p:cNvPr id="20" name="Straight Connector 19"/>
              <p:cNvCxnSpPr/>
              <p:nvPr/>
            </p:nvCxnSpPr>
            <p:spPr bwMode="auto">
              <a:xfrm>
                <a:off x="5791200" y="5562600"/>
                <a:ext cx="762000" cy="0"/>
              </a:xfrm>
              <a:prstGeom prst="line">
                <a:avLst/>
              </a:prstGeom>
              <a:solidFill>
                <a:srgbClr val="FE9C09"/>
              </a:solidFill>
              <a:ln w="38100" cap="flat" cmpd="sng" algn="ctr">
                <a:solidFill>
                  <a:schemeClr val="bg1"/>
                </a:solidFill>
                <a:prstDash val="solid"/>
                <a:round/>
                <a:headEnd type="none" w="med" len="med"/>
                <a:tailEnd type="none" w="med" len="med"/>
              </a:ln>
              <a:effectLst>
                <a:outerShdw blurRad="63500" dist="17961" dir="2700000" algn="ctr" rotWithShape="0">
                  <a:schemeClr val="bg2"/>
                </a:outerShdw>
              </a:effectLst>
            </p:spPr>
          </p:cxnSp>
          <p:sp>
            <p:nvSpPr>
              <p:cNvPr id="21" name="TextBox 20"/>
              <p:cNvSpPr txBox="1"/>
              <p:nvPr/>
            </p:nvSpPr>
            <p:spPr>
              <a:xfrm>
                <a:off x="6553200" y="5311914"/>
                <a:ext cx="1600200" cy="707886"/>
              </a:xfrm>
              <a:prstGeom prst="rect">
                <a:avLst/>
              </a:prstGeom>
              <a:solidFill>
                <a:srgbClr val="FFFFFF"/>
              </a:solidFill>
            </p:spPr>
            <p:txBody>
              <a:bodyPr wrap="square" rtlCol="0">
                <a:spAutoFit/>
              </a:bodyPr>
              <a:lstStyle/>
              <a:p>
                <a:pPr>
                  <a:spcBef>
                    <a:spcPts val="0"/>
                  </a:spcBef>
                  <a:buFont typeface="Monotype Sorts" charset="0"/>
                  <a:buNone/>
                </a:pPr>
                <a:r>
                  <a:rPr lang="en-US" sz="2000" dirty="0" err="1" smtClean="0">
                    <a:solidFill>
                      <a:srgbClr val="1D1D1D"/>
                    </a:solidFill>
                    <a:latin typeface="Arial"/>
                  </a:rPr>
                  <a:t>Liraglutide</a:t>
                </a:r>
                <a:endParaRPr lang="en-US" sz="2000" dirty="0" smtClean="0">
                  <a:solidFill>
                    <a:srgbClr val="1D1D1D"/>
                  </a:solidFill>
                  <a:latin typeface="Arial"/>
                </a:endParaRPr>
              </a:p>
              <a:p>
                <a:pPr>
                  <a:spcBef>
                    <a:spcPts val="0"/>
                  </a:spcBef>
                  <a:buFont typeface="Monotype Sorts" charset="0"/>
                  <a:buNone/>
                </a:pPr>
                <a:r>
                  <a:rPr lang="en-US" sz="2000" dirty="0" smtClean="0">
                    <a:solidFill>
                      <a:srgbClr val="1D1D1D"/>
                    </a:solidFill>
                    <a:latin typeface="Arial"/>
                  </a:rPr>
                  <a:t>Placebo</a:t>
                </a:r>
                <a:endParaRPr lang="en-US" sz="2000" dirty="0">
                  <a:solidFill>
                    <a:srgbClr val="1D1D1D"/>
                  </a:solidFill>
                  <a:latin typeface="Arial"/>
                </a:endParaRPr>
              </a:p>
            </p:txBody>
          </p:sp>
          <p:cxnSp>
            <p:nvCxnSpPr>
              <p:cNvPr id="22" name="Straight Connector 21"/>
              <p:cNvCxnSpPr/>
              <p:nvPr/>
            </p:nvCxnSpPr>
            <p:spPr bwMode="auto">
              <a:xfrm>
                <a:off x="5791200" y="5867400"/>
                <a:ext cx="762000" cy="0"/>
              </a:xfrm>
              <a:prstGeom prst="line">
                <a:avLst/>
              </a:prstGeom>
              <a:solidFill>
                <a:srgbClr val="FE9C09"/>
              </a:solidFill>
              <a:ln w="38100" cap="flat" cmpd="sng" algn="ctr">
                <a:solidFill>
                  <a:schemeClr val="tx2"/>
                </a:solidFill>
                <a:prstDash val="solid"/>
                <a:round/>
                <a:headEnd type="none" w="med" len="med"/>
                <a:tailEnd type="none" w="med" len="med"/>
              </a:ln>
              <a:effectLst>
                <a:outerShdw blurRad="63500" dist="17961" dir="2700000" algn="ctr" rotWithShape="0">
                  <a:schemeClr val="bg2"/>
                </a:outerShdw>
              </a:effectLst>
            </p:spPr>
          </p:cxnSp>
        </p:grpSp>
        <p:sp>
          <p:nvSpPr>
            <p:cNvPr id="24" name="TextBox 23"/>
            <p:cNvSpPr txBox="1"/>
            <p:nvPr/>
          </p:nvSpPr>
          <p:spPr>
            <a:xfrm>
              <a:off x="2736850" y="6153090"/>
              <a:ext cx="3435350" cy="400110"/>
            </a:xfrm>
            <a:prstGeom prst="rect">
              <a:avLst/>
            </a:prstGeom>
            <a:solidFill>
              <a:schemeClr val="bg2"/>
            </a:solidFill>
          </p:spPr>
          <p:txBody>
            <a:bodyPr wrap="square" rtlCol="0">
              <a:spAutoFit/>
            </a:bodyPr>
            <a:lstStyle/>
            <a:p>
              <a:pPr algn="ctr">
                <a:buFont typeface="Monotype Sorts" charset="0"/>
                <a:buNone/>
              </a:pPr>
              <a:r>
                <a:rPr lang="en-US" sz="2000" b="1" dirty="0" smtClean="0">
                  <a:solidFill>
                    <a:srgbClr val="1D1D1D"/>
                  </a:solidFill>
                  <a:latin typeface="Arial"/>
                </a:rPr>
                <a:t>Days Post Randomization</a:t>
              </a:r>
              <a:endParaRPr lang="en-US" sz="2000" b="1" dirty="0">
                <a:solidFill>
                  <a:srgbClr val="1D1D1D"/>
                </a:solidFill>
                <a:latin typeface="Arial"/>
              </a:endParaRPr>
            </a:p>
          </p:txBody>
        </p:sp>
        <p:sp>
          <p:nvSpPr>
            <p:cNvPr id="26" name="TextBox 25"/>
            <p:cNvSpPr txBox="1"/>
            <p:nvPr/>
          </p:nvSpPr>
          <p:spPr>
            <a:xfrm>
              <a:off x="609600" y="1301918"/>
              <a:ext cx="685800" cy="4785926"/>
            </a:xfrm>
            <a:prstGeom prst="rect">
              <a:avLst/>
            </a:prstGeom>
            <a:solidFill>
              <a:schemeClr val="bg2"/>
            </a:solidFill>
          </p:spPr>
          <p:txBody>
            <a:bodyPr wrap="square" rtlCol="0">
              <a:spAutoFit/>
            </a:bodyPr>
            <a:lstStyle/>
            <a:p>
              <a:pPr algn="r">
                <a:lnSpc>
                  <a:spcPts val="5250"/>
                </a:lnSpc>
                <a:buFont typeface="Monotype Sorts" charset="0"/>
                <a:buNone/>
              </a:pPr>
              <a:r>
                <a:rPr lang="en-US" sz="1600" dirty="0" smtClean="0">
                  <a:solidFill>
                    <a:srgbClr val="1D1D1D"/>
                  </a:solidFill>
                  <a:latin typeface="Arial Narrow"/>
                  <a:cs typeface="Arial Narrow"/>
                </a:rPr>
                <a:t>0.50</a:t>
              </a:r>
            </a:p>
            <a:p>
              <a:pPr algn="r">
                <a:lnSpc>
                  <a:spcPts val="5250"/>
                </a:lnSpc>
                <a:buFont typeface="Monotype Sorts" charset="0"/>
                <a:buNone/>
              </a:pPr>
              <a:r>
                <a:rPr lang="en-US" sz="1600" dirty="0" smtClean="0">
                  <a:solidFill>
                    <a:srgbClr val="1D1D1D"/>
                  </a:solidFill>
                  <a:latin typeface="Arial Narrow"/>
                  <a:cs typeface="Arial Narrow"/>
                </a:rPr>
                <a:t>0.40</a:t>
              </a:r>
            </a:p>
            <a:p>
              <a:pPr algn="r">
                <a:lnSpc>
                  <a:spcPts val="5250"/>
                </a:lnSpc>
                <a:buFont typeface="Monotype Sorts" charset="0"/>
                <a:buNone/>
              </a:pPr>
              <a:r>
                <a:rPr lang="en-US" sz="1600" dirty="0" smtClean="0">
                  <a:solidFill>
                    <a:srgbClr val="1D1D1D"/>
                  </a:solidFill>
                  <a:latin typeface="Arial Narrow"/>
                  <a:cs typeface="Arial Narrow"/>
                </a:rPr>
                <a:t>0.30</a:t>
              </a:r>
            </a:p>
            <a:p>
              <a:pPr algn="r">
                <a:lnSpc>
                  <a:spcPts val="5250"/>
                </a:lnSpc>
                <a:buFont typeface="Monotype Sorts" charset="0"/>
                <a:buNone/>
              </a:pPr>
              <a:r>
                <a:rPr lang="en-US" sz="1600" dirty="0" smtClean="0">
                  <a:solidFill>
                    <a:srgbClr val="1D1D1D"/>
                  </a:solidFill>
                  <a:latin typeface="Arial Narrow"/>
                  <a:cs typeface="Arial Narrow"/>
                </a:rPr>
                <a:t>0.20</a:t>
              </a:r>
            </a:p>
            <a:p>
              <a:pPr algn="r">
                <a:lnSpc>
                  <a:spcPts val="5250"/>
                </a:lnSpc>
                <a:buFont typeface="Monotype Sorts" charset="0"/>
                <a:buNone/>
              </a:pPr>
              <a:r>
                <a:rPr lang="en-US" sz="1600" dirty="0" smtClean="0">
                  <a:solidFill>
                    <a:srgbClr val="1D1D1D"/>
                  </a:solidFill>
                  <a:latin typeface="Arial Narrow"/>
                  <a:cs typeface="Arial Narrow"/>
                </a:rPr>
                <a:t>0.10</a:t>
              </a:r>
            </a:p>
            <a:p>
              <a:pPr algn="r">
                <a:lnSpc>
                  <a:spcPts val="5250"/>
                </a:lnSpc>
                <a:buFont typeface="Monotype Sorts" charset="0"/>
                <a:buNone/>
              </a:pPr>
              <a:r>
                <a:rPr lang="en-US" sz="1600" dirty="0" smtClean="0">
                  <a:solidFill>
                    <a:srgbClr val="1D1D1D"/>
                  </a:solidFill>
                  <a:latin typeface="Arial Narrow"/>
                  <a:cs typeface="Arial Narrow"/>
                </a:rPr>
                <a:t>0.00</a:t>
              </a:r>
              <a:endParaRPr lang="en-US" sz="1600" dirty="0">
                <a:solidFill>
                  <a:srgbClr val="1D1D1D"/>
                </a:solidFill>
                <a:latin typeface="Arial Narrow"/>
                <a:cs typeface="Arial Narrow"/>
              </a:endParaRPr>
            </a:p>
          </p:txBody>
        </p:sp>
        <p:sp>
          <p:nvSpPr>
            <p:cNvPr id="27" name="TextBox 26"/>
            <p:cNvSpPr txBox="1"/>
            <p:nvPr/>
          </p:nvSpPr>
          <p:spPr>
            <a:xfrm rot="16200000">
              <a:off x="-1713787" y="3439787"/>
              <a:ext cx="4539226" cy="400110"/>
            </a:xfrm>
            <a:prstGeom prst="rect">
              <a:avLst/>
            </a:prstGeom>
            <a:solidFill>
              <a:schemeClr val="bg2"/>
            </a:solidFill>
          </p:spPr>
          <p:txBody>
            <a:bodyPr wrap="square" rtlCol="0">
              <a:spAutoFit/>
            </a:bodyPr>
            <a:lstStyle/>
            <a:p>
              <a:pPr algn="ctr">
                <a:buFont typeface="Monotype Sorts" charset="0"/>
                <a:buNone/>
              </a:pPr>
              <a:r>
                <a:rPr lang="en-US" sz="2000" b="1" dirty="0" smtClean="0">
                  <a:solidFill>
                    <a:srgbClr val="1D1D1D"/>
                  </a:solidFill>
                  <a:latin typeface="Arial"/>
                </a:rPr>
                <a:t>Death or HF Re-Hospitalization Rate</a:t>
              </a:r>
              <a:endParaRPr lang="en-US" sz="2000" b="1" dirty="0">
                <a:solidFill>
                  <a:srgbClr val="1D1D1D"/>
                </a:solidFill>
                <a:latin typeface="Arial"/>
              </a:endParaRPr>
            </a:p>
          </p:txBody>
        </p:sp>
        <p:sp>
          <p:nvSpPr>
            <p:cNvPr id="28" name="TextBox 27"/>
            <p:cNvSpPr txBox="1"/>
            <p:nvPr/>
          </p:nvSpPr>
          <p:spPr>
            <a:xfrm>
              <a:off x="1143000" y="5833646"/>
              <a:ext cx="7162800" cy="338554"/>
            </a:xfrm>
            <a:prstGeom prst="rect">
              <a:avLst/>
            </a:prstGeom>
            <a:solidFill>
              <a:srgbClr val="FFFFFF"/>
            </a:solidFill>
          </p:spPr>
          <p:txBody>
            <a:bodyPr wrap="square" rtlCol="0">
              <a:spAutoFit/>
            </a:bodyPr>
            <a:lstStyle/>
            <a:p>
              <a:pPr>
                <a:buFont typeface="Monotype Sorts" charset="0"/>
                <a:buNone/>
              </a:pPr>
              <a:r>
                <a:rPr lang="en-US" sz="1600" dirty="0" smtClean="0">
                  <a:solidFill>
                    <a:srgbClr val="1D1D1D"/>
                  </a:solidFill>
                  <a:latin typeface="Arial Narrow"/>
                  <a:cs typeface="Arial Narrow"/>
                </a:rPr>
                <a:t>    0                    30                    60                   90                   120                  150                 180</a:t>
              </a:r>
              <a:endParaRPr lang="en-US" sz="1600" dirty="0">
                <a:solidFill>
                  <a:srgbClr val="1D1D1D"/>
                </a:solidFill>
                <a:latin typeface="Arial Narrow"/>
                <a:cs typeface="Arial Narrow"/>
              </a:endParaRPr>
            </a:p>
          </p:txBody>
        </p:sp>
        <p:sp>
          <p:nvSpPr>
            <p:cNvPr id="29" name="Rectangle 28"/>
            <p:cNvSpPr/>
            <p:nvPr/>
          </p:nvSpPr>
          <p:spPr bwMode="auto">
            <a:xfrm>
              <a:off x="457200" y="990600"/>
              <a:ext cx="7162800" cy="304800"/>
            </a:xfrm>
            <a:prstGeom prst="rect">
              <a:avLst/>
            </a:prstGeom>
            <a:solidFill>
              <a:schemeClr val="bg2"/>
            </a:solidFill>
            <a:ln w="50800" cap="flat" cmpd="sng" algn="ctr">
              <a:noFill/>
              <a:prstDash val="solid"/>
              <a:round/>
              <a:headEnd type="none" w="med" len="med"/>
              <a:tailEnd type="triangle" w="med" len="med"/>
            </a:ln>
            <a:effectLst>
              <a:outerShdw blurRad="63500"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charset="0"/>
                <a:buChar char="4"/>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grpSp>
      <p:sp>
        <p:nvSpPr>
          <p:cNvPr id="2" name="Title 1"/>
          <p:cNvSpPr>
            <a:spLocks noGrp="1"/>
          </p:cNvSpPr>
          <p:nvPr>
            <p:ph type="title"/>
          </p:nvPr>
        </p:nvSpPr>
        <p:spPr>
          <a:xfrm>
            <a:off x="431970" y="753088"/>
            <a:ext cx="7035630" cy="308449"/>
          </a:xfrm>
        </p:spPr>
        <p:txBody>
          <a:bodyPr anchor="ctr"/>
          <a:lstStyle/>
          <a:p>
            <a:r>
              <a:rPr lang="en-US" sz="3000" dirty="0">
                <a:solidFill>
                  <a:srgbClr val="990000"/>
                </a:solidFill>
                <a:latin typeface="Arial" pitchFamily="34" charset="0"/>
                <a:cs typeface="Arial" pitchFamily="34" charset="0"/>
              </a:rPr>
              <a:t>Results: Death or HF Hospitalization</a:t>
            </a:r>
            <a:br>
              <a:rPr lang="en-US" sz="3000" dirty="0">
                <a:solidFill>
                  <a:srgbClr val="990000"/>
                </a:solidFill>
                <a:latin typeface="Arial" pitchFamily="34" charset="0"/>
                <a:cs typeface="Arial" pitchFamily="34" charset="0"/>
              </a:rPr>
            </a:br>
            <a:endParaRPr lang="en-US" sz="3000" dirty="0"/>
          </a:p>
        </p:txBody>
      </p:sp>
    </p:spTree>
    <p:extLst>
      <p:ext uri="{BB962C8B-B14F-4D97-AF65-F5344CB8AC3E}">
        <p14:creationId xmlns:p14="http://schemas.microsoft.com/office/powerpoint/2010/main" val="1488022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457200"/>
            <a:ext cx="8915400" cy="609600"/>
          </a:xfrm>
          <a:prstGeom prst="rect">
            <a:avLst/>
          </a:prstGeom>
        </p:spPr>
        <p:txBody>
          <a:bodyPr lIns="91407" tIns="45704" rIns="91407" bIns="45704">
            <a:noAutofit/>
          </a:bodyPr>
          <a:lstStyle/>
          <a:p>
            <a:pPr lvl="0">
              <a:spcBef>
                <a:spcPct val="0"/>
              </a:spcBef>
              <a:buNone/>
              <a:defRPr/>
            </a:pPr>
            <a:r>
              <a:rPr lang="en-US" sz="3200" b="1" dirty="0" smtClean="0">
                <a:solidFill>
                  <a:schemeClr val="tx2">
                    <a:lumMod val="75000"/>
                  </a:schemeClr>
                </a:solidFill>
                <a:latin typeface="+mj-lt"/>
                <a:cs typeface="Arial" pitchFamily="34" charset="0"/>
              </a:rPr>
              <a:t>Results:  Other Endpoints</a:t>
            </a:r>
            <a:endParaRPr kumimoji="0" lang="en-US" sz="1800" b="1" dirty="0">
              <a:solidFill>
                <a:schemeClr val="tx2">
                  <a:lumMod val="75000"/>
                </a:schemeClr>
              </a:solidFill>
              <a:latin typeface="+mj-lt"/>
              <a:ea typeface="+mj-ea"/>
              <a:cs typeface="Arial" pitchFamily="34" charset="0"/>
            </a:endParaRPr>
          </a:p>
        </p:txBody>
      </p:sp>
      <p:grpSp>
        <p:nvGrpSpPr>
          <p:cNvPr id="10" name="Group 9"/>
          <p:cNvGrpSpPr/>
          <p:nvPr/>
        </p:nvGrpSpPr>
        <p:grpSpPr>
          <a:xfrm>
            <a:off x="533400" y="1371600"/>
            <a:ext cx="8229600" cy="5048310"/>
            <a:chOff x="533400" y="1371600"/>
            <a:chExt cx="8229600" cy="5048310"/>
          </a:xfrm>
        </p:grpSpPr>
        <p:grpSp>
          <p:nvGrpSpPr>
            <p:cNvPr id="5" name="Group 4"/>
            <p:cNvGrpSpPr/>
            <p:nvPr/>
          </p:nvGrpSpPr>
          <p:grpSpPr>
            <a:xfrm>
              <a:off x="533400" y="1371600"/>
              <a:ext cx="8229600" cy="4572000"/>
              <a:chOff x="990600" y="1143000"/>
              <a:chExt cx="7162800" cy="3767328"/>
            </a:xfrm>
          </p:grpSpPr>
          <p:pic>
            <p:nvPicPr>
              <p:cNvPr id="2" name="Picture 1" descr="Screen Shot 2015-10-22 at 11.38.24 AM.png"/>
              <p:cNvPicPr>
                <a:picLocks noChangeAspect="1"/>
              </p:cNvPicPr>
              <p:nvPr/>
            </p:nvPicPr>
            <p:blipFill rotWithShape="1">
              <a:blip r:embed="rId3">
                <a:extLst>
                  <a:ext uri="{28A0092B-C50C-407E-A947-70E740481C1C}">
                    <a14:useLocalDpi xmlns:a14="http://schemas.microsoft.com/office/drawing/2010/main" val="0"/>
                  </a:ext>
                </a:extLst>
              </a:blip>
              <a:srcRect t="-3" b="49636"/>
              <a:stretch/>
            </p:blipFill>
            <p:spPr>
              <a:xfrm>
                <a:off x="990600" y="1143000"/>
                <a:ext cx="7155425" cy="2724912"/>
              </a:xfrm>
              <a:prstGeom prst="rect">
                <a:avLst/>
              </a:prstGeom>
            </p:spPr>
          </p:pic>
          <p:pic>
            <p:nvPicPr>
              <p:cNvPr id="4" name="Picture 3" descr="Screen Shot 2015-10-22 at 11.38.24 AM.png"/>
              <p:cNvPicPr>
                <a:picLocks noChangeAspect="1"/>
              </p:cNvPicPr>
              <p:nvPr/>
            </p:nvPicPr>
            <p:blipFill rotWithShape="1">
              <a:blip r:embed="rId3">
                <a:extLst>
                  <a:ext uri="{28A0092B-C50C-407E-A947-70E740481C1C}">
                    <a14:useLocalDpi xmlns:a14="http://schemas.microsoft.com/office/drawing/2010/main" val="0"/>
                  </a:ext>
                </a:extLst>
              </a:blip>
              <a:srcRect t="81064" b="7"/>
              <a:stretch/>
            </p:blipFill>
            <p:spPr>
              <a:xfrm>
                <a:off x="997975" y="3886200"/>
                <a:ext cx="7155425" cy="1024128"/>
              </a:xfrm>
              <a:prstGeom prst="rect">
                <a:avLst/>
              </a:prstGeom>
            </p:spPr>
          </p:pic>
        </p:grpSp>
        <p:sp>
          <p:nvSpPr>
            <p:cNvPr id="6" name="TextBox 5"/>
            <p:cNvSpPr txBox="1"/>
            <p:nvPr/>
          </p:nvSpPr>
          <p:spPr>
            <a:xfrm>
              <a:off x="990600" y="6019800"/>
              <a:ext cx="7772400" cy="400110"/>
            </a:xfrm>
            <a:prstGeom prst="rect">
              <a:avLst/>
            </a:prstGeom>
            <a:noFill/>
          </p:spPr>
          <p:txBody>
            <a:bodyPr wrap="square" rtlCol="0">
              <a:spAutoFit/>
            </a:bodyPr>
            <a:lstStyle/>
            <a:p>
              <a:pPr algn="r">
                <a:buNone/>
              </a:pPr>
              <a:r>
                <a:rPr lang="en-US" sz="2000" b="1" dirty="0" smtClean="0">
                  <a:latin typeface="+mn-lt"/>
                </a:rPr>
                <a:t>All results based on changes from Baseline </a:t>
              </a:r>
              <a:r>
                <a:rPr lang="en-US" sz="2000" b="1" dirty="0" smtClean="0">
                  <a:latin typeface="+mn-lt"/>
                  <a:sym typeface="Wingdings"/>
                </a:rPr>
                <a:t> 180 days</a:t>
              </a:r>
              <a:endParaRPr lang="en-US" sz="2000" b="1" dirty="0">
                <a:latin typeface="+mn-lt"/>
              </a:endParaRPr>
            </a:p>
          </p:txBody>
        </p:sp>
        <p:cxnSp>
          <p:nvCxnSpPr>
            <p:cNvPr id="8" name="Straight Connector 7"/>
            <p:cNvCxnSpPr/>
            <p:nvPr/>
          </p:nvCxnSpPr>
          <p:spPr bwMode="auto">
            <a:xfrm>
              <a:off x="7666567" y="1524000"/>
              <a:ext cx="0" cy="3352800"/>
            </a:xfrm>
            <a:prstGeom prst="line">
              <a:avLst/>
            </a:prstGeom>
            <a:solidFill>
              <a:srgbClr val="FE9C09"/>
            </a:solidFill>
            <a:ln w="19050" cap="flat" cmpd="sng" algn="ctr">
              <a:solidFill>
                <a:schemeClr val="tx2">
                  <a:lumMod val="60000"/>
                  <a:lumOff val="40000"/>
                </a:schemeClr>
              </a:solidFill>
              <a:prstDash val="solid"/>
              <a:round/>
              <a:headEnd type="none" w="med" len="med"/>
              <a:tailEnd type="none" w="med" len="med"/>
            </a:ln>
            <a:effectLst>
              <a:outerShdw blurRad="63500" dist="17961" dir="2700000" algn="ctr" rotWithShape="0">
                <a:schemeClr val="bg2"/>
              </a:outerShdw>
            </a:effectLst>
          </p:spPr>
        </p:cxnSp>
        <p:cxnSp>
          <p:nvCxnSpPr>
            <p:cNvPr id="9" name="Straight Connector 8"/>
            <p:cNvCxnSpPr/>
            <p:nvPr/>
          </p:nvCxnSpPr>
          <p:spPr bwMode="auto">
            <a:xfrm>
              <a:off x="4758267" y="1524000"/>
              <a:ext cx="0" cy="3352800"/>
            </a:xfrm>
            <a:prstGeom prst="line">
              <a:avLst/>
            </a:prstGeom>
            <a:solidFill>
              <a:srgbClr val="FE9C09"/>
            </a:solidFill>
            <a:ln w="19050" cap="flat" cmpd="sng" algn="ctr">
              <a:solidFill>
                <a:schemeClr val="tx2">
                  <a:lumMod val="60000"/>
                  <a:lumOff val="40000"/>
                </a:schemeClr>
              </a:solidFill>
              <a:prstDash val="solid"/>
              <a:round/>
              <a:headEnd type="none" w="med" len="med"/>
              <a:tailEnd type="none" w="med" len="med"/>
            </a:ln>
            <a:effectLst>
              <a:outerShdw blurRad="63500" dist="17961" dir="2700000" algn="ctr" rotWithShape="0">
                <a:schemeClr val="bg2"/>
              </a:outerShdw>
            </a:effectLst>
          </p:spPr>
        </p:cxnSp>
      </p:grpSp>
    </p:spTree>
    <p:extLst>
      <p:ext uri="{BB962C8B-B14F-4D97-AF65-F5344CB8AC3E}">
        <p14:creationId xmlns:p14="http://schemas.microsoft.com/office/powerpoint/2010/main" val="2305692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8162"/>
            <a:ext cx="6629400" cy="452438"/>
          </a:xfrm>
        </p:spPr>
        <p:txBody>
          <a:bodyPr/>
          <a:lstStyle/>
          <a:p>
            <a:r>
              <a:rPr lang="en-US" sz="3200" b="1" dirty="0" smtClean="0">
                <a:solidFill>
                  <a:srgbClr val="990000"/>
                </a:solidFill>
              </a:rPr>
              <a:t>Results:  Weight Changes</a:t>
            </a:r>
            <a:endParaRPr lang="en-US" sz="3200" b="1" dirty="0">
              <a:solidFill>
                <a:srgbClr val="990000"/>
              </a:solidFill>
            </a:endParaRPr>
          </a:p>
        </p:txBody>
      </p:sp>
      <p:sp>
        <p:nvSpPr>
          <p:cNvPr id="21" name="Rectangle 20"/>
          <p:cNvSpPr/>
          <p:nvPr/>
        </p:nvSpPr>
        <p:spPr bwMode="auto">
          <a:xfrm>
            <a:off x="1981200" y="1317799"/>
            <a:ext cx="533400" cy="264467"/>
          </a:xfrm>
          <a:prstGeom prst="rect">
            <a:avLst/>
          </a:prstGeom>
          <a:solidFill>
            <a:schemeClr val="tx2"/>
          </a:solidFill>
          <a:ln w="50800" cap="flat" cmpd="sng" algn="ctr">
            <a:solidFill>
              <a:schemeClr val="tx2"/>
            </a:solidFill>
            <a:prstDash val="solid"/>
            <a:round/>
            <a:headEnd type="none" w="med" len="med"/>
            <a:tailEnd type="triangle" w="med" len="med"/>
          </a:ln>
          <a:effectLst>
            <a:outerShdw blurRad="63500"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charset="0"/>
              <a:buChar char="4"/>
              <a:tabLst/>
            </a:pPr>
            <a:endParaRPr kumimoji="0" lang="en-US" sz="2400" b="0" i="0" u="none" strike="noStrike" cap="none" normalizeH="0" baseline="0">
              <a:ln>
                <a:noFill/>
              </a:ln>
              <a:solidFill>
                <a:srgbClr val="990000"/>
              </a:solidFill>
              <a:effectLst/>
              <a:latin typeface="Times New Roman" charset="0"/>
              <a:ea typeface="ＭＳ Ｐゴシック" charset="0"/>
            </a:endParaRPr>
          </a:p>
        </p:txBody>
      </p:sp>
      <p:sp>
        <p:nvSpPr>
          <p:cNvPr id="22" name="Rectangle 21"/>
          <p:cNvSpPr/>
          <p:nvPr/>
        </p:nvSpPr>
        <p:spPr bwMode="auto">
          <a:xfrm>
            <a:off x="5181600" y="1333500"/>
            <a:ext cx="457200" cy="233065"/>
          </a:xfrm>
          <a:prstGeom prst="rect">
            <a:avLst/>
          </a:prstGeom>
          <a:solidFill>
            <a:schemeClr val="bg1"/>
          </a:solidFill>
          <a:ln w="50800" cap="flat" cmpd="sng" algn="ctr">
            <a:solidFill>
              <a:schemeClr val="bg1"/>
            </a:solidFill>
            <a:prstDash val="solid"/>
            <a:round/>
            <a:headEnd type="none" w="med" len="med"/>
            <a:tailEnd type="triangle" w="med" len="med"/>
          </a:ln>
          <a:effectLst>
            <a:outerShdw blurRad="63500"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charset="0"/>
              <a:buChar char="4"/>
              <a:tabLst/>
            </a:pPr>
            <a:endParaRPr kumimoji="0" lang="en-US" sz="2400" b="0" i="0" u="none" strike="noStrike" cap="none" normalizeH="0" baseline="0">
              <a:ln>
                <a:noFill/>
              </a:ln>
              <a:effectLst/>
              <a:latin typeface="Times New Roman" charset="0"/>
              <a:ea typeface="ＭＳ Ｐゴシック" charset="0"/>
            </a:endParaRPr>
          </a:p>
        </p:txBody>
      </p:sp>
      <p:sp>
        <p:nvSpPr>
          <p:cNvPr id="23" name="TextBox 22"/>
          <p:cNvSpPr txBox="1"/>
          <p:nvPr/>
        </p:nvSpPr>
        <p:spPr>
          <a:xfrm>
            <a:off x="2590800" y="1214735"/>
            <a:ext cx="4800600" cy="461665"/>
          </a:xfrm>
          <a:prstGeom prst="rect">
            <a:avLst/>
          </a:prstGeom>
          <a:noFill/>
        </p:spPr>
        <p:txBody>
          <a:bodyPr wrap="square" rtlCol="0">
            <a:spAutoFit/>
          </a:bodyPr>
          <a:lstStyle/>
          <a:p>
            <a:pPr>
              <a:buNone/>
            </a:pPr>
            <a:r>
              <a:rPr lang="en-US" sz="2000" b="1" dirty="0" smtClean="0">
                <a:latin typeface="+mn-lt"/>
              </a:rPr>
              <a:t>Placebo </a:t>
            </a:r>
            <a:r>
              <a:rPr lang="en-US" sz="2400" dirty="0" smtClean="0">
                <a:latin typeface="+mn-lt"/>
              </a:rPr>
              <a:t>                        </a:t>
            </a:r>
            <a:r>
              <a:rPr lang="en-US" sz="2000" b="1" dirty="0" err="1" smtClean="0">
                <a:latin typeface="+mn-lt"/>
              </a:rPr>
              <a:t>Liraglutide</a:t>
            </a:r>
            <a:endParaRPr lang="en-US" sz="2000" b="1" dirty="0">
              <a:latin typeface="+mn-lt"/>
            </a:endParaRPr>
          </a:p>
        </p:txBody>
      </p:sp>
      <p:grpSp>
        <p:nvGrpSpPr>
          <p:cNvPr id="28" name="Group 27"/>
          <p:cNvGrpSpPr/>
          <p:nvPr/>
        </p:nvGrpSpPr>
        <p:grpSpPr>
          <a:xfrm>
            <a:off x="288906" y="1786295"/>
            <a:ext cx="8474094" cy="4538305"/>
            <a:chOff x="288906" y="1786295"/>
            <a:chExt cx="8474094" cy="4538305"/>
          </a:xfrm>
        </p:grpSpPr>
        <p:sp>
          <p:nvSpPr>
            <p:cNvPr id="13" name="TextBox 12"/>
            <p:cNvSpPr txBox="1"/>
            <p:nvPr/>
          </p:nvSpPr>
          <p:spPr>
            <a:xfrm>
              <a:off x="1905000" y="5924490"/>
              <a:ext cx="5825297" cy="400110"/>
            </a:xfrm>
            <a:prstGeom prst="rect">
              <a:avLst/>
            </a:prstGeom>
            <a:noFill/>
          </p:spPr>
          <p:txBody>
            <a:bodyPr wrap="square" rtlCol="0">
              <a:spAutoFit/>
            </a:bodyPr>
            <a:lstStyle/>
            <a:p>
              <a:pPr>
                <a:buNone/>
              </a:pPr>
              <a:r>
                <a:rPr lang="en-US" sz="2000" b="1" dirty="0" smtClean="0">
                  <a:latin typeface="+mn-lt"/>
                </a:rPr>
                <a:t>Data are changes from Baseline (</a:t>
              </a:r>
              <a:r>
                <a:rPr lang="en-US" sz="2000" b="1" dirty="0" err="1" smtClean="0">
                  <a:latin typeface="+mn-lt"/>
                </a:rPr>
                <a:t>mean±SEM</a:t>
              </a:r>
              <a:r>
                <a:rPr lang="en-US" sz="2000" b="1" dirty="0" smtClean="0">
                  <a:latin typeface="+mn-lt"/>
                </a:rPr>
                <a:t>)</a:t>
              </a:r>
              <a:endParaRPr lang="en-US" sz="2000" b="1" dirty="0">
                <a:latin typeface="+mn-lt"/>
              </a:endParaRPr>
            </a:p>
          </p:txBody>
        </p:sp>
        <p:sp>
          <p:nvSpPr>
            <p:cNvPr id="9" name="TextBox 8"/>
            <p:cNvSpPr txBox="1"/>
            <p:nvPr/>
          </p:nvSpPr>
          <p:spPr>
            <a:xfrm>
              <a:off x="1752600" y="1786295"/>
              <a:ext cx="1981200" cy="523220"/>
            </a:xfrm>
            <a:prstGeom prst="rect">
              <a:avLst/>
            </a:prstGeom>
            <a:noFill/>
          </p:spPr>
          <p:txBody>
            <a:bodyPr wrap="square" rtlCol="0">
              <a:spAutoFit/>
            </a:bodyPr>
            <a:lstStyle/>
            <a:p>
              <a:pPr>
                <a:buNone/>
              </a:pPr>
              <a:r>
                <a:rPr lang="en-US" dirty="0" smtClean="0">
                  <a:solidFill>
                    <a:schemeClr val="tx1"/>
                  </a:solidFill>
                  <a:latin typeface="+mn-lt"/>
                </a:rPr>
                <a:t>Diabetics</a:t>
              </a:r>
              <a:endParaRPr lang="en-US" dirty="0">
                <a:solidFill>
                  <a:schemeClr val="tx1"/>
                </a:solidFill>
                <a:latin typeface="+mn-lt"/>
              </a:endParaRPr>
            </a:p>
          </p:txBody>
        </p:sp>
        <p:graphicFrame>
          <p:nvGraphicFramePr>
            <p:cNvPr id="6" name="Chart 5"/>
            <p:cNvGraphicFramePr>
              <a:graphicFrameLocks/>
            </p:cNvGraphicFramePr>
            <p:nvPr>
              <p:extLst/>
            </p:nvPr>
          </p:nvGraphicFramePr>
          <p:xfrm>
            <a:off x="762000" y="2243495"/>
            <a:ext cx="3600450" cy="319405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143000" y="5372040"/>
              <a:ext cx="3429000" cy="400110"/>
            </a:xfrm>
            <a:prstGeom prst="rect">
              <a:avLst/>
            </a:prstGeom>
            <a:noFill/>
          </p:spPr>
          <p:txBody>
            <a:bodyPr wrap="square" rtlCol="0">
              <a:spAutoFit/>
            </a:bodyPr>
            <a:lstStyle/>
            <a:p>
              <a:pPr>
                <a:buNone/>
              </a:pPr>
              <a:r>
                <a:rPr lang="en-US" sz="2000" dirty="0" smtClean="0">
                  <a:latin typeface="+mn-lt"/>
                </a:rPr>
                <a:t>Day 30    Day 90    Day 180</a:t>
              </a:r>
              <a:endParaRPr lang="en-US" sz="2000" dirty="0">
                <a:latin typeface="+mn-lt"/>
              </a:endParaRPr>
            </a:p>
          </p:txBody>
        </p:sp>
        <p:sp>
          <p:nvSpPr>
            <p:cNvPr id="14" name="TextBox 13"/>
            <p:cNvSpPr txBox="1"/>
            <p:nvPr/>
          </p:nvSpPr>
          <p:spPr>
            <a:xfrm>
              <a:off x="1143000" y="2319695"/>
              <a:ext cx="932066" cy="338554"/>
            </a:xfrm>
            <a:prstGeom prst="rect">
              <a:avLst/>
            </a:prstGeom>
            <a:noFill/>
          </p:spPr>
          <p:txBody>
            <a:bodyPr wrap="none" rtlCol="0">
              <a:spAutoFit/>
            </a:bodyPr>
            <a:lstStyle/>
            <a:p>
              <a:pPr>
                <a:buNone/>
              </a:pPr>
              <a:r>
                <a:rPr lang="en-US" sz="1600" dirty="0">
                  <a:latin typeface="+mn-lt"/>
                </a:rPr>
                <a:t>p</a:t>
              </a:r>
              <a:r>
                <a:rPr lang="en-US" sz="1600" dirty="0" smtClean="0">
                  <a:latin typeface="+mn-lt"/>
                </a:rPr>
                <a:t>=.0006</a:t>
              </a:r>
              <a:endParaRPr lang="en-US" sz="1600" dirty="0">
                <a:latin typeface="+mn-lt"/>
              </a:endParaRPr>
            </a:p>
          </p:txBody>
        </p:sp>
        <p:sp>
          <p:nvSpPr>
            <p:cNvPr id="15" name="TextBox 14"/>
            <p:cNvSpPr txBox="1"/>
            <p:nvPr/>
          </p:nvSpPr>
          <p:spPr>
            <a:xfrm>
              <a:off x="3373048" y="2319695"/>
              <a:ext cx="817952" cy="338554"/>
            </a:xfrm>
            <a:prstGeom prst="rect">
              <a:avLst/>
            </a:prstGeom>
            <a:noFill/>
          </p:spPr>
          <p:txBody>
            <a:bodyPr wrap="none" rtlCol="0">
              <a:spAutoFit/>
            </a:bodyPr>
            <a:lstStyle/>
            <a:p>
              <a:pPr>
                <a:buNone/>
              </a:pPr>
              <a:r>
                <a:rPr lang="en-US" sz="1600" dirty="0">
                  <a:latin typeface="+mn-lt"/>
                </a:rPr>
                <a:t>p</a:t>
              </a:r>
              <a:r>
                <a:rPr lang="en-US" sz="1600" dirty="0" smtClean="0">
                  <a:latin typeface="+mn-lt"/>
                </a:rPr>
                <a:t>=.076</a:t>
              </a:r>
              <a:endParaRPr lang="en-US" sz="1600" dirty="0">
                <a:latin typeface="+mn-lt"/>
              </a:endParaRPr>
            </a:p>
          </p:txBody>
        </p:sp>
        <p:sp>
          <p:nvSpPr>
            <p:cNvPr id="16" name="TextBox 15"/>
            <p:cNvSpPr txBox="1"/>
            <p:nvPr/>
          </p:nvSpPr>
          <p:spPr>
            <a:xfrm>
              <a:off x="2362200" y="2319695"/>
              <a:ext cx="817952" cy="338554"/>
            </a:xfrm>
            <a:prstGeom prst="rect">
              <a:avLst/>
            </a:prstGeom>
            <a:noFill/>
          </p:spPr>
          <p:txBody>
            <a:bodyPr wrap="none" rtlCol="0">
              <a:spAutoFit/>
            </a:bodyPr>
            <a:lstStyle/>
            <a:p>
              <a:pPr>
                <a:buNone/>
              </a:pPr>
              <a:r>
                <a:rPr lang="en-US" sz="1600" dirty="0">
                  <a:latin typeface="+mn-lt"/>
                </a:rPr>
                <a:t>p</a:t>
              </a:r>
              <a:r>
                <a:rPr lang="en-US" sz="1600" dirty="0" smtClean="0">
                  <a:latin typeface="+mn-lt"/>
                </a:rPr>
                <a:t>=.002</a:t>
              </a:r>
              <a:endParaRPr lang="en-US" sz="1600" dirty="0">
                <a:latin typeface="+mn-lt"/>
              </a:endParaRPr>
            </a:p>
          </p:txBody>
        </p:sp>
        <p:sp>
          <p:nvSpPr>
            <p:cNvPr id="24" name="TextBox 23"/>
            <p:cNvSpPr txBox="1"/>
            <p:nvPr/>
          </p:nvSpPr>
          <p:spPr>
            <a:xfrm rot="16200000">
              <a:off x="-602009" y="3448019"/>
              <a:ext cx="2243496" cy="461665"/>
            </a:xfrm>
            <a:prstGeom prst="rect">
              <a:avLst/>
            </a:prstGeom>
            <a:noFill/>
          </p:spPr>
          <p:txBody>
            <a:bodyPr wrap="square" rtlCol="0">
              <a:spAutoFit/>
            </a:bodyPr>
            <a:lstStyle/>
            <a:p>
              <a:pPr>
                <a:buNone/>
              </a:pPr>
              <a:r>
                <a:rPr lang="en-US" sz="2400" b="1" dirty="0" err="1" smtClean="0">
                  <a:latin typeface="+mn-lt"/>
                </a:rPr>
                <a:t>Δ</a:t>
              </a:r>
              <a:r>
                <a:rPr lang="en-US" sz="2400" b="1" dirty="0" smtClean="0">
                  <a:latin typeface="+mn-lt"/>
                </a:rPr>
                <a:t> Weight (</a:t>
              </a:r>
              <a:r>
                <a:rPr lang="en-US" sz="2400" b="1" dirty="0" err="1" smtClean="0">
                  <a:latin typeface="+mn-lt"/>
                </a:rPr>
                <a:t>lbs</a:t>
              </a:r>
              <a:r>
                <a:rPr lang="en-US" sz="2400" b="1" dirty="0" smtClean="0">
                  <a:latin typeface="+mn-lt"/>
                </a:rPr>
                <a:t>)</a:t>
              </a:r>
              <a:endParaRPr lang="en-US" sz="2400" b="1" dirty="0">
                <a:latin typeface="+mn-lt"/>
              </a:endParaRPr>
            </a:p>
          </p:txBody>
        </p:sp>
        <p:sp>
          <p:nvSpPr>
            <p:cNvPr id="10" name="TextBox 9"/>
            <p:cNvSpPr txBox="1"/>
            <p:nvPr/>
          </p:nvSpPr>
          <p:spPr>
            <a:xfrm>
              <a:off x="5638800" y="1786295"/>
              <a:ext cx="2667000" cy="523220"/>
            </a:xfrm>
            <a:prstGeom prst="rect">
              <a:avLst/>
            </a:prstGeom>
            <a:noFill/>
          </p:spPr>
          <p:txBody>
            <a:bodyPr wrap="square" rtlCol="0">
              <a:spAutoFit/>
            </a:bodyPr>
            <a:lstStyle/>
            <a:p>
              <a:pPr>
                <a:buNone/>
              </a:pPr>
              <a:r>
                <a:rPr lang="en-US" dirty="0" smtClean="0">
                  <a:solidFill>
                    <a:schemeClr val="tx1"/>
                  </a:solidFill>
                  <a:latin typeface="+mn-lt"/>
                </a:rPr>
                <a:t>Non-Diabetics</a:t>
              </a:r>
              <a:endParaRPr lang="en-US" dirty="0">
                <a:solidFill>
                  <a:schemeClr val="tx1"/>
                </a:solidFill>
                <a:latin typeface="+mn-lt"/>
              </a:endParaRPr>
            </a:p>
          </p:txBody>
        </p:sp>
        <p:graphicFrame>
          <p:nvGraphicFramePr>
            <p:cNvPr id="7" name="Chart 6"/>
            <p:cNvGraphicFramePr>
              <a:graphicFrameLocks/>
            </p:cNvGraphicFramePr>
            <p:nvPr>
              <p:extLst/>
            </p:nvPr>
          </p:nvGraphicFramePr>
          <p:xfrm>
            <a:off x="4953000" y="2243495"/>
            <a:ext cx="3657600" cy="3429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5334000" y="5372040"/>
              <a:ext cx="3429000" cy="400110"/>
            </a:xfrm>
            <a:prstGeom prst="rect">
              <a:avLst/>
            </a:prstGeom>
            <a:noFill/>
          </p:spPr>
          <p:txBody>
            <a:bodyPr wrap="square" rtlCol="0">
              <a:spAutoFit/>
            </a:bodyPr>
            <a:lstStyle/>
            <a:p>
              <a:pPr>
                <a:buNone/>
              </a:pPr>
              <a:r>
                <a:rPr lang="en-US" sz="2000" dirty="0" smtClean="0">
                  <a:latin typeface="+mn-lt"/>
                </a:rPr>
                <a:t>Day 30    Day 90   Day 180</a:t>
              </a:r>
              <a:endParaRPr lang="en-US" sz="2000" dirty="0">
                <a:latin typeface="+mn-lt"/>
              </a:endParaRPr>
            </a:p>
          </p:txBody>
        </p:sp>
        <p:sp>
          <p:nvSpPr>
            <p:cNvPr id="17" name="TextBox 16"/>
            <p:cNvSpPr txBox="1"/>
            <p:nvPr/>
          </p:nvSpPr>
          <p:spPr>
            <a:xfrm>
              <a:off x="7836100" y="2319695"/>
              <a:ext cx="469700" cy="338554"/>
            </a:xfrm>
            <a:prstGeom prst="rect">
              <a:avLst/>
            </a:prstGeom>
            <a:noFill/>
          </p:spPr>
          <p:txBody>
            <a:bodyPr wrap="none" rtlCol="0">
              <a:spAutoFit/>
            </a:bodyPr>
            <a:lstStyle/>
            <a:p>
              <a:pPr>
                <a:buNone/>
              </a:pPr>
              <a:r>
                <a:rPr lang="en-US" sz="1600" dirty="0" smtClean="0">
                  <a:latin typeface="+mn-lt"/>
                </a:rPr>
                <a:t>NS</a:t>
              </a:r>
              <a:endParaRPr lang="en-US" sz="1600" dirty="0">
                <a:latin typeface="+mn-lt"/>
              </a:endParaRPr>
            </a:p>
          </p:txBody>
        </p:sp>
        <p:sp>
          <p:nvSpPr>
            <p:cNvPr id="19" name="TextBox 18"/>
            <p:cNvSpPr txBox="1"/>
            <p:nvPr/>
          </p:nvSpPr>
          <p:spPr>
            <a:xfrm>
              <a:off x="6693100" y="2319695"/>
              <a:ext cx="469700" cy="338554"/>
            </a:xfrm>
            <a:prstGeom prst="rect">
              <a:avLst/>
            </a:prstGeom>
            <a:noFill/>
          </p:spPr>
          <p:txBody>
            <a:bodyPr wrap="none" rtlCol="0">
              <a:spAutoFit/>
            </a:bodyPr>
            <a:lstStyle/>
            <a:p>
              <a:pPr>
                <a:buNone/>
              </a:pPr>
              <a:r>
                <a:rPr lang="en-US" sz="1600" dirty="0" smtClean="0">
                  <a:latin typeface="+mn-lt"/>
                </a:rPr>
                <a:t>NS</a:t>
              </a:r>
              <a:endParaRPr lang="en-US" sz="1600" dirty="0">
                <a:latin typeface="+mn-lt"/>
              </a:endParaRPr>
            </a:p>
          </p:txBody>
        </p:sp>
        <p:sp>
          <p:nvSpPr>
            <p:cNvPr id="20" name="TextBox 19"/>
            <p:cNvSpPr txBox="1"/>
            <p:nvPr/>
          </p:nvSpPr>
          <p:spPr>
            <a:xfrm>
              <a:off x="5626300" y="2319695"/>
              <a:ext cx="469700" cy="338554"/>
            </a:xfrm>
            <a:prstGeom prst="rect">
              <a:avLst/>
            </a:prstGeom>
            <a:noFill/>
          </p:spPr>
          <p:txBody>
            <a:bodyPr wrap="none" rtlCol="0">
              <a:spAutoFit/>
            </a:bodyPr>
            <a:lstStyle/>
            <a:p>
              <a:pPr>
                <a:buNone/>
              </a:pPr>
              <a:r>
                <a:rPr lang="en-US" sz="1600" dirty="0" smtClean="0">
                  <a:latin typeface="+mn-lt"/>
                </a:rPr>
                <a:t>NS</a:t>
              </a:r>
              <a:endParaRPr lang="en-US" sz="1600" dirty="0">
                <a:latin typeface="+mn-lt"/>
              </a:endParaRPr>
            </a:p>
          </p:txBody>
        </p:sp>
        <p:sp>
          <p:nvSpPr>
            <p:cNvPr id="25" name="TextBox 24"/>
            <p:cNvSpPr txBox="1"/>
            <p:nvPr/>
          </p:nvSpPr>
          <p:spPr>
            <a:xfrm rot="16200000">
              <a:off x="3490585" y="3367416"/>
              <a:ext cx="2472096" cy="461665"/>
            </a:xfrm>
            <a:prstGeom prst="rect">
              <a:avLst/>
            </a:prstGeom>
            <a:noFill/>
          </p:spPr>
          <p:txBody>
            <a:bodyPr wrap="square" rtlCol="0">
              <a:spAutoFit/>
            </a:bodyPr>
            <a:lstStyle/>
            <a:p>
              <a:pPr>
                <a:buNone/>
              </a:pPr>
              <a:r>
                <a:rPr lang="en-US" sz="2400" b="1" dirty="0" err="1" smtClean="0">
                  <a:latin typeface="+mn-lt"/>
                </a:rPr>
                <a:t>Δ</a:t>
              </a:r>
              <a:r>
                <a:rPr lang="en-US" sz="2400" b="1" dirty="0" smtClean="0">
                  <a:latin typeface="+mn-lt"/>
                </a:rPr>
                <a:t> Weight (</a:t>
              </a:r>
              <a:r>
                <a:rPr lang="en-US" sz="2400" b="1" dirty="0" err="1" smtClean="0">
                  <a:latin typeface="+mn-lt"/>
                </a:rPr>
                <a:t>lbs</a:t>
              </a:r>
              <a:r>
                <a:rPr lang="en-US" sz="2400" b="1" dirty="0" smtClean="0">
                  <a:latin typeface="+mn-lt"/>
                </a:rPr>
                <a:t>)</a:t>
              </a:r>
              <a:endParaRPr lang="en-US" sz="2400" b="1" dirty="0">
                <a:latin typeface="+mn-lt"/>
              </a:endParaRPr>
            </a:p>
          </p:txBody>
        </p:sp>
      </p:grpSp>
    </p:spTree>
    <p:extLst>
      <p:ext uri="{BB962C8B-B14F-4D97-AF65-F5344CB8AC3E}">
        <p14:creationId xmlns:p14="http://schemas.microsoft.com/office/powerpoint/2010/main" val="3312673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457200"/>
            <a:ext cx="7467600" cy="609600"/>
          </a:xfrm>
          <a:prstGeom prst="rect">
            <a:avLst/>
          </a:prstGeom>
        </p:spPr>
        <p:txBody>
          <a:bodyPr lIns="91407" tIns="45704" rIns="91407" bIns="45704">
            <a:noAutofit/>
          </a:bodyPr>
          <a:lstStyle/>
          <a:p>
            <a:pPr lvl="0">
              <a:spcBef>
                <a:spcPct val="0"/>
              </a:spcBef>
              <a:buNone/>
              <a:defRPr/>
            </a:pPr>
            <a:r>
              <a:rPr lang="en-US" sz="3200" b="1" dirty="0" smtClean="0">
                <a:solidFill>
                  <a:srgbClr val="990000"/>
                </a:solidFill>
                <a:latin typeface="+mj-lt"/>
                <a:cs typeface="Arial" pitchFamily="34" charset="0"/>
              </a:rPr>
              <a:t>Results:  Safety</a:t>
            </a:r>
            <a:endParaRPr kumimoji="0" lang="en-US" sz="3200" b="1" dirty="0">
              <a:solidFill>
                <a:srgbClr val="990000"/>
              </a:solidFill>
              <a:latin typeface="+mj-lt"/>
              <a:ea typeface="+mj-ea"/>
              <a:cs typeface="Arial" pitchFamily="34" charset="0"/>
            </a:endParaRPr>
          </a:p>
        </p:txBody>
      </p:sp>
      <p:graphicFrame>
        <p:nvGraphicFramePr>
          <p:cNvPr id="2" name="Table 1"/>
          <p:cNvGraphicFramePr>
            <a:graphicFrameLocks noGrp="1"/>
          </p:cNvGraphicFramePr>
          <p:nvPr>
            <p:extLst/>
          </p:nvPr>
        </p:nvGraphicFramePr>
        <p:xfrm>
          <a:off x="228601" y="1283798"/>
          <a:ext cx="8534401" cy="5117002"/>
        </p:xfrm>
        <a:graphic>
          <a:graphicData uri="http://schemas.openxmlformats.org/drawingml/2006/table">
            <a:tbl>
              <a:tblPr/>
              <a:tblGrid>
                <a:gridCol w="3733799"/>
                <a:gridCol w="1219200"/>
                <a:gridCol w="1524000"/>
                <a:gridCol w="838200"/>
                <a:gridCol w="1219202"/>
              </a:tblGrid>
              <a:tr h="381331">
                <a:tc>
                  <a:txBody>
                    <a:bodyPr/>
                    <a:lstStyle/>
                    <a:p>
                      <a:pPr algn="ctr" fontAlgn="b"/>
                      <a:r>
                        <a:rPr lang="en-US" sz="2000" b="1" i="0" u="none" strike="noStrike" dirty="0">
                          <a:solidFill>
                            <a:srgbClr val="FFFFFF"/>
                          </a:solidFill>
                          <a:effectLst/>
                          <a:latin typeface="+mn-lt"/>
                        </a:rPr>
                        <a:t>Adverse Event</a:t>
                      </a:r>
                    </a:p>
                  </a:txBody>
                  <a:tcPr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2000" b="1" i="0" u="none" strike="noStrike" dirty="0">
                          <a:solidFill>
                            <a:srgbClr val="FFFFFF"/>
                          </a:solidFill>
                          <a:effectLst/>
                          <a:latin typeface="+mn-lt"/>
                        </a:rPr>
                        <a:t>Placebo</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2000" b="1" i="0" u="none" strike="noStrike" dirty="0" err="1">
                          <a:solidFill>
                            <a:srgbClr val="FFFFFF"/>
                          </a:solidFill>
                          <a:effectLst/>
                          <a:latin typeface="+mn-lt"/>
                        </a:rPr>
                        <a:t>Liraglutide</a:t>
                      </a:r>
                      <a:endParaRPr lang="en-US" sz="2000" b="1" i="0" u="none" strike="noStrike" dirty="0">
                        <a:solidFill>
                          <a:srgbClr val="FFFFFF"/>
                        </a:solidFill>
                        <a:effectLst/>
                        <a:latin typeface="+mn-lt"/>
                      </a:endParaRP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2000" b="1" i="0" u="none" strike="noStrike" dirty="0">
                          <a:solidFill>
                            <a:srgbClr val="FFFFFF"/>
                          </a:solidFill>
                          <a:effectLst/>
                          <a:latin typeface="+mn-lt"/>
                        </a:rPr>
                        <a:t>O.R.</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2000" b="1" i="0" u="none" strike="noStrike" dirty="0">
                          <a:solidFill>
                            <a:srgbClr val="FFFFFF"/>
                          </a:solidFill>
                          <a:effectLst/>
                          <a:latin typeface="+mn-lt"/>
                        </a:rPr>
                        <a:t>p-Value</a:t>
                      </a:r>
                    </a:p>
                  </a:txBody>
                  <a:tcPr marL="3823" marR="3823" marT="3823"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r>
              <a:tr h="381331">
                <a:tc>
                  <a:txBody>
                    <a:bodyPr/>
                    <a:lstStyle/>
                    <a:p>
                      <a:pPr lvl="0" algn="l" fontAlgn="b"/>
                      <a:r>
                        <a:rPr lang="en-US" sz="2000" b="0" i="0" u="none" strike="noStrike" dirty="0">
                          <a:solidFill>
                            <a:srgbClr val="000000"/>
                          </a:solidFill>
                          <a:effectLst/>
                          <a:latin typeface="+mn-lt"/>
                        </a:rPr>
                        <a:t>Severe Hypoglycemic Event</a:t>
                      </a:r>
                    </a:p>
                  </a:txBody>
                  <a:tcPr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6%</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8%</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1.29</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0.582</a:t>
                      </a:r>
                    </a:p>
                  </a:txBody>
                  <a:tcPr marL="3823" marR="3823" marT="382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solidFill>
                      <a:srgbClr val="B8CCE4"/>
                    </a:solidFill>
                  </a:tcPr>
                </a:tc>
              </a:tr>
              <a:tr h="381331">
                <a:tc>
                  <a:txBody>
                    <a:bodyPr/>
                    <a:lstStyle/>
                    <a:p>
                      <a:pPr lvl="0" algn="l" fontAlgn="b"/>
                      <a:r>
                        <a:rPr lang="en-US" sz="2000" b="0" i="0" u="none" strike="noStrike" dirty="0">
                          <a:solidFill>
                            <a:srgbClr val="C00000"/>
                          </a:solidFill>
                          <a:effectLst/>
                          <a:latin typeface="+mn-lt"/>
                        </a:rPr>
                        <a:t>Any Hyperglycemic Event</a:t>
                      </a:r>
                    </a:p>
                  </a:txBody>
                  <a:tcPr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2000" b="0" i="0" u="none" strike="noStrike" dirty="0">
                          <a:solidFill>
                            <a:srgbClr val="C00000"/>
                          </a:solidFill>
                          <a:effectLst/>
                          <a:latin typeface="+mn-lt"/>
                        </a:rPr>
                        <a:t>18%</a:t>
                      </a:r>
                    </a:p>
                  </a:txBody>
                  <a:tcPr marL="3823" marR="3823" marT="3823"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2000" b="0" i="0" u="none" strike="noStrike" dirty="0">
                          <a:solidFill>
                            <a:srgbClr val="C00000"/>
                          </a:solidFill>
                          <a:effectLst/>
                          <a:latin typeface="+mn-lt"/>
                        </a:rPr>
                        <a:t>10%</a:t>
                      </a:r>
                    </a:p>
                  </a:txBody>
                  <a:tcPr marL="3823" marR="3823" marT="3823"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2000" b="0" i="0" u="none" strike="noStrike" dirty="0">
                          <a:solidFill>
                            <a:srgbClr val="C00000"/>
                          </a:solidFill>
                          <a:effectLst/>
                          <a:latin typeface="+mn-lt"/>
                        </a:rPr>
                        <a:t>0.51</a:t>
                      </a:r>
                    </a:p>
                  </a:txBody>
                  <a:tcPr marL="3823" marR="3823" marT="3823"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2000" b="0" i="0" u="none" strike="noStrike" dirty="0">
                          <a:solidFill>
                            <a:srgbClr val="C00000"/>
                          </a:solidFill>
                          <a:effectLst/>
                          <a:latin typeface="+mn-lt"/>
                        </a:rPr>
                        <a:t>0.048</a:t>
                      </a:r>
                    </a:p>
                  </a:txBody>
                  <a:tcPr marL="3823" marR="3823" marT="3823" marB="0" anchor="b">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r>
              <a:tr h="381331">
                <a:tc>
                  <a:txBody>
                    <a:bodyPr/>
                    <a:lstStyle/>
                    <a:p>
                      <a:pPr lvl="0" algn="l" fontAlgn="b"/>
                      <a:r>
                        <a:rPr lang="en-US" sz="2000" b="0" i="0" u="none" strike="noStrike" dirty="0">
                          <a:solidFill>
                            <a:srgbClr val="000000"/>
                          </a:solidFill>
                          <a:effectLst/>
                          <a:latin typeface="+mn-lt"/>
                        </a:rPr>
                        <a:t>Arrhythmia</a:t>
                      </a:r>
                    </a:p>
                  </a:txBody>
                  <a:tcPr anchor="ctr">
                    <a:lnL>
                      <a:noFill/>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11%</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17%</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1.65</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dirty="0">
                          <a:solidFill>
                            <a:srgbClr val="000000"/>
                          </a:solidFill>
                          <a:effectLst/>
                          <a:latin typeface="+mn-lt"/>
                        </a:rPr>
                        <a:t>0.229</a:t>
                      </a:r>
                    </a:p>
                  </a:txBody>
                  <a:tcPr marL="3823" marR="3823" marT="3823" marB="0" anchor="b">
                    <a:lnL w="6350" cap="flat" cmpd="sng" algn="ctr">
                      <a:solidFill>
                        <a:srgbClr val="FFFFFF"/>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81331">
                <a:tc>
                  <a:txBody>
                    <a:bodyPr/>
                    <a:lstStyle/>
                    <a:p>
                      <a:pPr lvl="0" algn="l" fontAlgn="b"/>
                      <a:r>
                        <a:rPr lang="en-US" sz="2000" b="0" i="0" u="none" strike="noStrike" dirty="0">
                          <a:solidFill>
                            <a:srgbClr val="000000"/>
                          </a:solidFill>
                          <a:effectLst/>
                          <a:latin typeface="+mn-lt"/>
                        </a:rPr>
                        <a:t>Sudden Cardiac Death</a:t>
                      </a:r>
                    </a:p>
                  </a:txBody>
                  <a:tcPr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mn-lt"/>
                        </a:rPr>
                        <a:t>1%</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mn-lt"/>
                        </a:rPr>
                        <a:t>1%</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mn-lt"/>
                        </a:rPr>
                        <a:t>0.95</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000000"/>
                          </a:solidFill>
                          <a:effectLst/>
                          <a:latin typeface="+mn-lt"/>
                        </a:rPr>
                        <a:t>0.749</a:t>
                      </a:r>
                    </a:p>
                  </a:txBody>
                  <a:tcPr marL="3823" marR="3823" marT="382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381331">
                <a:tc>
                  <a:txBody>
                    <a:bodyPr/>
                    <a:lstStyle/>
                    <a:p>
                      <a:pPr lvl="0" algn="l" fontAlgn="b"/>
                      <a:r>
                        <a:rPr lang="en-US" sz="2000" b="0" i="0" u="none" strike="noStrike" dirty="0">
                          <a:solidFill>
                            <a:srgbClr val="000000"/>
                          </a:solidFill>
                          <a:effectLst/>
                          <a:latin typeface="+mn-lt"/>
                        </a:rPr>
                        <a:t>Acute Coronary Syndrome</a:t>
                      </a:r>
                    </a:p>
                  </a:txBody>
                  <a:tcPr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1%</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1%</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1.91</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0.807</a:t>
                      </a:r>
                    </a:p>
                  </a:txBody>
                  <a:tcPr marL="3823" marR="3823" marT="382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81331">
                <a:tc>
                  <a:txBody>
                    <a:bodyPr/>
                    <a:lstStyle/>
                    <a:p>
                      <a:pPr lvl="0" algn="l" fontAlgn="b"/>
                      <a:r>
                        <a:rPr lang="en-US" sz="2000" b="0" i="0" u="none" strike="noStrike" dirty="0">
                          <a:solidFill>
                            <a:srgbClr val="000000"/>
                          </a:solidFill>
                          <a:effectLst/>
                          <a:latin typeface="+mn-lt"/>
                        </a:rPr>
                        <a:t>Worsening Heart Failure</a:t>
                      </a:r>
                    </a:p>
                  </a:txBody>
                  <a:tcPr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mn-lt"/>
                        </a:rPr>
                        <a:t>40%</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mn-lt"/>
                        </a:rPr>
                        <a:t>47%</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mn-lt"/>
                        </a:rPr>
                        <a:t>1.33</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mn-lt"/>
                        </a:rPr>
                        <a:t>0.223</a:t>
                      </a:r>
                    </a:p>
                  </a:txBody>
                  <a:tcPr marL="3823" marR="3823" marT="382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381331">
                <a:tc>
                  <a:txBody>
                    <a:bodyPr/>
                    <a:lstStyle/>
                    <a:p>
                      <a:pPr lvl="0" algn="l" fontAlgn="b"/>
                      <a:r>
                        <a:rPr lang="en-US" sz="2000" b="0" i="0" u="none" strike="noStrike" dirty="0">
                          <a:solidFill>
                            <a:srgbClr val="000000"/>
                          </a:solidFill>
                          <a:effectLst/>
                          <a:latin typeface="+mn-lt"/>
                        </a:rPr>
                        <a:t>Cerebrovascular Event</a:t>
                      </a:r>
                    </a:p>
                  </a:txBody>
                  <a:tcPr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3%</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3%</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0.75</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dirty="0">
                          <a:solidFill>
                            <a:srgbClr val="000000"/>
                          </a:solidFill>
                          <a:effectLst/>
                          <a:latin typeface="+mn-lt"/>
                        </a:rPr>
                        <a:t>0.624</a:t>
                      </a:r>
                    </a:p>
                  </a:txBody>
                  <a:tcPr marL="3823" marR="3823" marT="382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81331">
                <a:tc>
                  <a:txBody>
                    <a:bodyPr/>
                    <a:lstStyle/>
                    <a:p>
                      <a:pPr lvl="0" algn="l" fontAlgn="b"/>
                      <a:r>
                        <a:rPr lang="en-US" sz="2000" b="0" i="0" u="none" strike="noStrike" dirty="0">
                          <a:solidFill>
                            <a:srgbClr val="000000"/>
                          </a:solidFill>
                          <a:effectLst/>
                          <a:latin typeface="+mn-lt"/>
                        </a:rPr>
                        <a:t>Venous Thromboembolism</a:t>
                      </a:r>
                    </a:p>
                  </a:txBody>
                  <a:tcPr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mn-lt"/>
                        </a:rPr>
                        <a:t>3%</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mn-lt"/>
                        </a:rPr>
                        <a:t>1%</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mn-lt"/>
                        </a:rPr>
                        <a:t>0.23</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mn-lt"/>
                        </a:rPr>
                        <a:t>0.132</a:t>
                      </a:r>
                    </a:p>
                  </a:txBody>
                  <a:tcPr marL="3823" marR="3823" marT="382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758362">
                <a:tc>
                  <a:txBody>
                    <a:bodyPr/>
                    <a:lstStyle/>
                    <a:p>
                      <a:pPr lvl="0" algn="l" fontAlgn="b"/>
                      <a:r>
                        <a:rPr lang="en-US" sz="2000" b="0" i="0" u="none" strike="noStrike" dirty="0" smtClean="0">
                          <a:solidFill>
                            <a:srgbClr val="000000"/>
                          </a:solidFill>
                          <a:effectLst/>
                          <a:latin typeface="+mn-lt"/>
                        </a:rPr>
                        <a:t>Lightheadedness,</a:t>
                      </a:r>
                      <a:r>
                        <a:rPr lang="en-US" sz="2000" b="0" i="0" u="none" strike="noStrike" baseline="0" dirty="0" smtClean="0">
                          <a:solidFill>
                            <a:srgbClr val="000000"/>
                          </a:solidFill>
                          <a:effectLst/>
                          <a:latin typeface="+mn-lt"/>
                        </a:rPr>
                        <a:t> </a:t>
                      </a:r>
                      <a:r>
                        <a:rPr lang="en-US" sz="2000" b="0" i="0" u="none" strike="noStrike" dirty="0" err="1" smtClean="0">
                          <a:solidFill>
                            <a:srgbClr val="000000"/>
                          </a:solidFill>
                          <a:effectLst/>
                          <a:latin typeface="+mn-lt"/>
                        </a:rPr>
                        <a:t>presyncope</a:t>
                      </a:r>
                      <a:r>
                        <a:rPr lang="en-US" sz="2000" b="0" i="0" u="none" strike="noStrike" dirty="0" smtClean="0">
                          <a:solidFill>
                            <a:srgbClr val="000000"/>
                          </a:solidFill>
                          <a:effectLst/>
                          <a:latin typeface="+mn-lt"/>
                        </a:rPr>
                        <a:t> </a:t>
                      </a:r>
                      <a:r>
                        <a:rPr lang="en-US" sz="2000" b="0" i="0" u="none" strike="noStrike" dirty="0">
                          <a:solidFill>
                            <a:srgbClr val="000000"/>
                          </a:solidFill>
                          <a:effectLst/>
                          <a:latin typeface="+mn-lt"/>
                        </a:rPr>
                        <a:t>or syncope</a:t>
                      </a:r>
                    </a:p>
                  </a:txBody>
                  <a:tcPr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dirty="0">
                          <a:solidFill>
                            <a:srgbClr val="000000"/>
                          </a:solidFill>
                          <a:effectLst/>
                          <a:latin typeface="+mn-lt"/>
                        </a:rPr>
                        <a:t>14%</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dirty="0">
                          <a:solidFill>
                            <a:srgbClr val="000000"/>
                          </a:solidFill>
                          <a:effectLst/>
                          <a:latin typeface="+mn-lt"/>
                        </a:rPr>
                        <a:t>16%</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1.22</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0.539</a:t>
                      </a:r>
                    </a:p>
                  </a:txBody>
                  <a:tcPr marL="3823" marR="3823" marT="382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81331">
                <a:tc>
                  <a:txBody>
                    <a:bodyPr/>
                    <a:lstStyle/>
                    <a:p>
                      <a:pPr lvl="0" algn="l" fontAlgn="b"/>
                      <a:r>
                        <a:rPr lang="en-US" sz="2000" b="0" i="0" u="none" strike="noStrike" dirty="0">
                          <a:solidFill>
                            <a:srgbClr val="C00000"/>
                          </a:solidFill>
                          <a:effectLst/>
                          <a:latin typeface="+mn-lt"/>
                        </a:rPr>
                        <a:t>Worsened Renal Function</a:t>
                      </a:r>
                    </a:p>
                  </a:txBody>
                  <a:tcPr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C00000"/>
                          </a:solidFill>
                          <a:effectLst/>
                          <a:latin typeface="+mn-lt"/>
                        </a:rPr>
                        <a:t>10%</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C00000"/>
                          </a:solidFill>
                          <a:effectLst/>
                          <a:latin typeface="+mn-lt"/>
                        </a:rPr>
                        <a:t>18%</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C00000"/>
                          </a:solidFill>
                          <a:effectLst/>
                          <a:latin typeface="+mn-lt"/>
                        </a:rPr>
                        <a:t>1.86</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C00000"/>
                          </a:solidFill>
                          <a:effectLst/>
                          <a:latin typeface="+mn-lt"/>
                        </a:rPr>
                        <a:t>0.073</a:t>
                      </a:r>
                    </a:p>
                  </a:txBody>
                  <a:tcPr marL="3823" marR="3823" marT="382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381331">
                <a:tc>
                  <a:txBody>
                    <a:bodyPr/>
                    <a:lstStyle/>
                    <a:p>
                      <a:pPr lvl="0" algn="l" fontAlgn="b"/>
                      <a:r>
                        <a:rPr lang="en-US" sz="2000" b="0" i="0" u="none" strike="noStrike" dirty="0">
                          <a:solidFill>
                            <a:srgbClr val="000000"/>
                          </a:solidFill>
                          <a:effectLst/>
                          <a:latin typeface="+mn-lt"/>
                        </a:rPr>
                        <a:t>Acute Pancreatitis</a:t>
                      </a:r>
                    </a:p>
                  </a:txBody>
                  <a:tcPr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dirty="0">
                          <a:solidFill>
                            <a:srgbClr val="000000"/>
                          </a:solidFill>
                          <a:effectLst/>
                          <a:latin typeface="+mn-lt"/>
                        </a:rPr>
                        <a:t>2%</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0%</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dirty="0">
                          <a:solidFill>
                            <a:srgbClr val="000000"/>
                          </a:solidFill>
                          <a:effectLst/>
                          <a:latin typeface="+mn-lt"/>
                        </a:rPr>
                        <a:t> </a:t>
                      </a:r>
                    </a:p>
                  </a:txBody>
                  <a:tcPr marL="3823" marR="3823" marT="382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dirty="0">
                          <a:solidFill>
                            <a:srgbClr val="000000"/>
                          </a:solidFill>
                          <a:effectLst/>
                          <a:latin typeface="+mn-lt"/>
                        </a:rPr>
                        <a:t>0.057</a:t>
                      </a:r>
                    </a:p>
                  </a:txBody>
                  <a:tcPr marL="3823" marR="3823" marT="382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bl>
          </a:graphicData>
        </a:graphic>
      </p:graphicFrame>
    </p:spTree>
    <p:extLst>
      <p:ext uri="{BB962C8B-B14F-4D97-AF65-F5344CB8AC3E}">
        <p14:creationId xmlns:p14="http://schemas.microsoft.com/office/powerpoint/2010/main" val="4212401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457200"/>
            <a:ext cx="7467600" cy="609600"/>
          </a:xfrm>
          <a:prstGeom prst="rect">
            <a:avLst/>
          </a:prstGeom>
        </p:spPr>
        <p:txBody>
          <a:bodyPr lIns="91407" tIns="45704" rIns="91407" bIns="45704">
            <a:noAutofit/>
          </a:bodyPr>
          <a:lstStyle/>
          <a:p>
            <a:pPr lvl="0">
              <a:spcBef>
                <a:spcPct val="0"/>
              </a:spcBef>
              <a:buNone/>
              <a:defRPr/>
            </a:pPr>
            <a:r>
              <a:rPr lang="en-US" sz="3200" b="1" dirty="0" smtClean="0">
                <a:solidFill>
                  <a:srgbClr val="990000"/>
                </a:solidFill>
                <a:latin typeface="Arial" pitchFamily="34" charset="0"/>
                <a:cs typeface="Arial" pitchFamily="34" charset="0"/>
              </a:rPr>
              <a:t>Summary and Conclusions</a:t>
            </a:r>
            <a:endParaRPr kumimoji="0" lang="en-US" sz="3200" b="1" dirty="0">
              <a:solidFill>
                <a:srgbClr val="990000"/>
              </a:solidFill>
              <a:latin typeface="Arial" pitchFamily="34" charset="0"/>
              <a:ea typeface="+mj-ea"/>
              <a:cs typeface="Arial" pitchFamily="34" charset="0"/>
            </a:endParaRPr>
          </a:p>
        </p:txBody>
      </p:sp>
      <p:sp>
        <p:nvSpPr>
          <p:cNvPr id="4" name="TextBox 3"/>
          <p:cNvSpPr txBox="1"/>
          <p:nvPr/>
        </p:nvSpPr>
        <p:spPr>
          <a:xfrm>
            <a:off x="381000" y="1143000"/>
            <a:ext cx="8305800" cy="5139836"/>
          </a:xfrm>
          <a:prstGeom prst="rect">
            <a:avLst/>
          </a:prstGeom>
          <a:noFill/>
        </p:spPr>
        <p:txBody>
          <a:bodyPr wrap="square" lIns="91407" tIns="45704" rIns="91407" bIns="45704" rtlCol="0">
            <a:spAutoFit/>
          </a:bodyPr>
          <a:lstStyle/>
          <a:p>
            <a:pPr marL="273050" indent="-273050">
              <a:spcBef>
                <a:spcPts val="1500"/>
              </a:spcBef>
              <a:buClr>
                <a:srgbClr val="090EDD"/>
              </a:buClr>
              <a:buSzPct val="150000"/>
              <a:buFont typeface="Arial" pitchFamily="34" charset="0"/>
              <a:buChar char="•"/>
            </a:pPr>
            <a:r>
              <a:rPr lang="en-US" sz="2400" dirty="0" smtClean="0">
                <a:solidFill>
                  <a:schemeClr val="tx1"/>
                </a:solidFill>
                <a:latin typeface="+mn-lt"/>
              </a:rPr>
              <a:t>The GLP-1 agonist </a:t>
            </a:r>
            <a:r>
              <a:rPr lang="en-US" sz="2400" dirty="0" err="1" smtClean="0">
                <a:solidFill>
                  <a:schemeClr val="tx1"/>
                </a:solidFill>
                <a:latin typeface="+mn-lt"/>
              </a:rPr>
              <a:t>liraglutide</a:t>
            </a:r>
            <a:r>
              <a:rPr lang="en-US" sz="2400" dirty="0" smtClean="0">
                <a:solidFill>
                  <a:schemeClr val="tx1"/>
                </a:solidFill>
                <a:latin typeface="+mn-lt"/>
              </a:rPr>
              <a:t> does not improve post-hospital clinical stability in patients with advanced HF and reduced LVEF</a:t>
            </a:r>
          </a:p>
          <a:p>
            <a:pPr marL="273050" indent="-273050">
              <a:spcBef>
                <a:spcPts val="1500"/>
              </a:spcBef>
              <a:buClr>
                <a:srgbClr val="090EDD"/>
              </a:buClr>
              <a:buSzPct val="150000"/>
              <a:buFont typeface="Arial" pitchFamily="34" charset="0"/>
              <a:buChar char="•"/>
            </a:pPr>
            <a:r>
              <a:rPr lang="en-US" sz="2400" dirty="0" smtClean="0">
                <a:solidFill>
                  <a:schemeClr val="tx1"/>
                </a:solidFill>
                <a:latin typeface="+mn-lt"/>
              </a:rPr>
              <a:t>Among diabetics with advanced HF, </a:t>
            </a:r>
            <a:r>
              <a:rPr lang="en-US" sz="2400" dirty="0" err="1" smtClean="0">
                <a:solidFill>
                  <a:schemeClr val="tx1"/>
                </a:solidFill>
                <a:latin typeface="+mn-lt"/>
              </a:rPr>
              <a:t>liraglutide</a:t>
            </a:r>
            <a:r>
              <a:rPr lang="en-US" sz="2400" dirty="0" smtClean="0">
                <a:solidFill>
                  <a:schemeClr val="tx1"/>
                </a:solidFill>
                <a:latin typeface="+mn-lt"/>
              </a:rPr>
              <a:t> was associated with a mild reduction in weight and improved blood glucose control</a:t>
            </a:r>
          </a:p>
          <a:p>
            <a:pPr marL="273050" indent="-273050">
              <a:spcBef>
                <a:spcPts val="1500"/>
              </a:spcBef>
              <a:buClr>
                <a:srgbClr val="090EDD"/>
              </a:buClr>
              <a:buSzPct val="150000"/>
              <a:buFont typeface="Arial" pitchFamily="34" charset="0"/>
              <a:buChar char="•"/>
            </a:pPr>
            <a:r>
              <a:rPr lang="en-US" sz="2400" dirty="0" smtClean="0">
                <a:solidFill>
                  <a:schemeClr val="tx1"/>
                </a:solidFill>
                <a:latin typeface="+mn-lt"/>
              </a:rPr>
              <a:t>Though not statistically significant, the composite of death or HF hospitalization and some renal function metrics, numerically favored placebo vs. </a:t>
            </a:r>
            <a:r>
              <a:rPr lang="en-US" sz="2400" dirty="0" err="1" smtClean="0">
                <a:solidFill>
                  <a:schemeClr val="tx1"/>
                </a:solidFill>
                <a:latin typeface="+mn-lt"/>
              </a:rPr>
              <a:t>liraglutide</a:t>
            </a:r>
            <a:endParaRPr lang="en-US" sz="2400" dirty="0" smtClean="0">
              <a:solidFill>
                <a:schemeClr val="tx1"/>
              </a:solidFill>
              <a:latin typeface="+mn-lt"/>
            </a:endParaRPr>
          </a:p>
          <a:p>
            <a:pPr marL="273050" indent="-273050">
              <a:spcBef>
                <a:spcPts val="1800"/>
              </a:spcBef>
              <a:buClr>
                <a:srgbClr val="090EDD"/>
              </a:buClr>
              <a:buSzPct val="150000"/>
              <a:buFont typeface="Arial" pitchFamily="34" charset="0"/>
              <a:buChar char="•"/>
            </a:pPr>
            <a:r>
              <a:rPr lang="en-US" sz="2400" dirty="0" smtClean="0">
                <a:solidFill>
                  <a:schemeClr val="tx1"/>
                </a:solidFill>
                <a:latin typeface="+mn-lt"/>
              </a:rPr>
              <a:t>Larger studies are needed to establish the safety of </a:t>
            </a:r>
            <a:r>
              <a:rPr lang="en-US" sz="2400" dirty="0" err="1" smtClean="0">
                <a:solidFill>
                  <a:schemeClr val="tx1"/>
                </a:solidFill>
                <a:latin typeface="+mn-lt"/>
              </a:rPr>
              <a:t>liraglutide</a:t>
            </a:r>
            <a:r>
              <a:rPr lang="en-US" sz="2400" dirty="0" smtClean="0">
                <a:solidFill>
                  <a:schemeClr val="tx1"/>
                </a:solidFill>
                <a:latin typeface="+mn-lt"/>
              </a:rPr>
              <a:t> or other GLP-1 agonists for diabetes management or weight loss in patients with advanced HF</a:t>
            </a:r>
          </a:p>
        </p:txBody>
      </p:sp>
    </p:spTree>
    <p:extLst>
      <p:ext uri="{BB962C8B-B14F-4D97-AF65-F5344CB8AC3E}">
        <p14:creationId xmlns:p14="http://schemas.microsoft.com/office/powerpoint/2010/main" val="256305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ht_m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17" y="593962"/>
            <a:ext cx="8873067" cy="5609987"/>
          </a:xfrm>
          <a:prstGeom prst="rect">
            <a:avLst/>
          </a:prstGeom>
        </p:spPr>
      </p:pic>
      <p:sp>
        <p:nvSpPr>
          <p:cNvPr id="2" name="Title 1"/>
          <p:cNvSpPr>
            <a:spLocks noGrp="1"/>
          </p:cNvSpPr>
          <p:nvPr>
            <p:ph type="title"/>
          </p:nvPr>
        </p:nvSpPr>
        <p:spPr>
          <a:xfrm>
            <a:off x="457200" y="457200"/>
            <a:ext cx="6934200" cy="452438"/>
          </a:xfrm>
        </p:spPr>
        <p:txBody>
          <a:bodyPr/>
          <a:lstStyle/>
          <a:p>
            <a:r>
              <a:rPr lang="en-US" dirty="0">
                <a:solidFill>
                  <a:srgbClr val="990000"/>
                </a:solidFill>
                <a:latin typeface="Arial" charset="0"/>
              </a:rPr>
              <a:t>Heart Failure Clinical Research Network</a:t>
            </a:r>
            <a:endParaRPr lang="en-US" dirty="0"/>
          </a:p>
        </p:txBody>
      </p:sp>
      <p:pic>
        <p:nvPicPr>
          <p:cNvPr id="8" name="Picture 7" descr="NHLBI_Standard_Sig_Logo_CMYK.jpg"/>
          <p:cNvPicPr>
            <a:picLocks noChangeAspect="1"/>
          </p:cNvPicPr>
          <p:nvPr/>
        </p:nvPicPr>
        <p:blipFill>
          <a:blip r:embed="rId4"/>
          <a:stretch>
            <a:fillRect/>
          </a:stretch>
        </p:blipFill>
        <p:spPr>
          <a:xfrm>
            <a:off x="7086600" y="5943600"/>
            <a:ext cx="1735667" cy="404669"/>
          </a:xfrm>
          <a:prstGeom prst="rect">
            <a:avLst/>
          </a:prstGeom>
        </p:spPr>
      </p:pic>
      <p:sp>
        <p:nvSpPr>
          <p:cNvPr id="9" name="Oval 8"/>
          <p:cNvSpPr/>
          <p:nvPr/>
        </p:nvSpPr>
        <p:spPr bwMode="auto">
          <a:xfrm>
            <a:off x="4277783" y="2270362"/>
            <a:ext cx="160866" cy="160866"/>
          </a:xfrm>
          <a:prstGeom prst="ellipse">
            <a:avLst/>
          </a:prstGeom>
          <a:solidFill>
            <a:srgbClr val="800000"/>
          </a:solidFill>
          <a:ln w="50800" cap="flat" cmpd="sng" algn="ctr">
            <a:noFill/>
            <a:prstDash val="solid"/>
            <a:round/>
            <a:headEnd type="none" w="med" len="med"/>
            <a:tailEnd type="triangle" w="med" len="med"/>
          </a:ln>
          <a:effectLst>
            <a:outerShdw blurRad="63500"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endParaRPr kumimoji="0" lang="en-US" sz="2400">
              <a:solidFill>
                <a:srgbClr val="000000"/>
              </a:solidFill>
            </a:endParaRPr>
          </a:p>
        </p:txBody>
      </p:sp>
      <p:sp>
        <p:nvSpPr>
          <p:cNvPr id="11" name="Oval 10"/>
          <p:cNvSpPr/>
          <p:nvPr/>
        </p:nvSpPr>
        <p:spPr bwMode="auto">
          <a:xfrm>
            <a:off x="5780617" y="2727562"/>
            <a:ext cx="160866" cy="160866"/>
          </a:xfrm>
          <a:prstGeom prst="ellipse">
            <a:avLst/>
          </a:prstGeom>
          <a:solidFill>
            <a:srgbClr val="800000"/>
          </a:solidFill>
          <a:ln w="50800" cap="flat" cmpd="sng" algn="ctr">
            <a:noFill/>
            <a:prstDash val="solid"/>
            <a:round/>
            <a:headEnd type="none" w="med" len="med"/>
            <a:tailEnd type="triangle" w="med" len="med"/>
          </a:ln>
          <a:effectLst>
            <a:outerShdw blurRad="63500"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endParaRPr kumimoji="0" lang="en-US" sz="2400">
              <a:solidFill>
                <a:srgbClr val="000000"/>
              </a:solidFill>
            </a:endParaRPr>
          </a:p>
        </p:txBody>
      </p:sp>
      <p:sp>
        <p:nvSpPr>
          <p:cNvPr id="12" name="Rectangle 2"/>
          <p:cNvSpPr>
            <a:spLocks noChangeArrowheads="1"/>
          </p:cNvSpPr>
          <p:nvPr/>
        </p:nvSpPr>
        <p:spPr bwMode="auto">
          <a:xfrm>
            <a:off x="1784349" y="2194162"/>
            <a:ext cx="2514600" cy="289791"/>
          </a:xfrm>
          <a:prstGeom prst="rect">
            <a:avLst/>
          </a:prstGeom>
          <a:noFill/>
          <a:ln w="9525">
            <a:noFill/>
            <a:miter lim="800000"/>
            <a:headEnd/>
            <a:tailEnd/>
          </a:ln>
          <a:effectLst/>
        </p:spPr>
        <p:txBody>
          <a:bodyPr vert="horz" wrap="square" lIns="91407" tIns="45704" rIns="91407" bIns="45704" numCol="1" anchor="ctr" anchorCtr="0" compatLnSpc="1">
            <a:prstTxWarp prst="textNoShape">
              <a:avLst/>
            </a:prstTxWarp>
            <a:spAutoFit/>
          </a:bodyPr>
          <a:lstStyle/>
          <a:p>
            <a:pPr algn="r">
              <a:lnSpc>
                <a:spcPct val="90000"/>
              </a:lnSpc>
              <a:buFont typeface="Monotype Sorts" charset="0"/>
              <a:buNone/>
            </a:pPr>
            <a:r>
              <a:rPr lang="en-US" sz="1400" b="1" dirty="0" smtClean="0">
                <a:solidFill>
                  <a:srgbClr val="1D1D1D"/>
                </a:solidFill>
                <a:latin typeface="Arial"/>
                <a:cs typeface="Arial"/>
              </a:rPr>
              <a:t>Mayo </a:t>
            </a:r>
            <a:r>
              <a:rPr lang="en-US" sz="1400" b="1" dirty="0">
                <a:solidFill>
                  <a:srgbClr val="1D1D1D"/>
                </a:solidFill>
                <a:latin typeface="Arial"/>
                <a:cs typeface="Arial"/>
              </a:rPr>
              <a:t>Clinic Health </a:t>
            </a:r>
            <a:r>
              <a:rPr lang="en-US" sz="1400" b="1" dirty="0" smtClean="0">
                <a:solidFill>
                  <a:srgbClr val="1D1D1D"/>
                </a:solidFill>
                <a:latin typeface="Arial"/>
                <a:cs typeface="Arial"/>
              </a:rPr>
              <a:t>System</a:t>
            </a:r>
            <a:endParaRPr lang="en-US" sz="1400" b="1" dirty="0">
              <a:solidFill>
                <a:srgbClr val="1D1D1D"/>
              </a:solidFill>
              <a:latin typeface="Arial"/>
              <a:cs typeface="Arial"/>
            </a:endParaRPr>
          </a:p>
        </p:txBody>
      </p:sp>
      <p:sp>
        <p:nvSpPr>
          <p:cNvPr id="13" name="Rectangle 12"/>
          <p:cNvSpPr/>
          <p:nvPr/>
        </p:nvSpPr>
        <p:spPr>
          <a:xfrm>
            <a:off x="4243915" y="2661945"/>
            <a:ext cx="1571514" cy="289823"/>
          </a:xfrm>
          <a:prstGeom prst="rect">
            <a:avLst/>
          </a:prstGeom>
        </p:spPr>
        <p:txBody>
          <a:bodyPr wrap="none">
            <a:spAutoFit/>
          </a:bodyPr>
          <a:lstStyle/>
          <a:p>
            <a:pPr algn="r">
              <a:lnSpc>
                <a:spcPct val="90000"/>
              </a:lnSpc>
              <a:buFont typeface="Monotype Sorts" charset="0"/>
              <a:buNone/>
            </a:pPr>
            <a:r>
              <a:rPr lang="en-US" sz="1400" b="1" dirty="0">
                <a:solidFill>
                  <a:srgbClr val="1D1D1D"/>
                </a:solidFill>
                <a:latin typeface="Arial"/>
                <a:cs typeface="Arial"/>
              </a:rPr>
              <a:t>Cleveland Clinic</a:t>
            </a:r>
          </a:p>
        </p:txBody>
      </p:sp>
      <p:sp>
        <p:nvSpPr>
          <p:cNvPr id="14" name="Oval 13"/>
          <p:cNvSpPr/>
          <p:nvPr/>
        </p:nvSpPr>
        <p:spPr bwMode="auto">
          <a:xfrm>
            <a:off x="4811183" y="3108562"/>
            <a:ext cx="160866" cy="160866"/>
          </a:xfrm>
          <a:prstGeom prst="ellipse">
            <a:avLst/>
          </a:prstGeom>
          <a:solidFill>
            <a:srgbClr val="800000"/>
          </a:solidFill>
          <a:ln w="50800" cap="flat" cmpd="sng" algn="ctr">
            <a:noFill/>
            <a:prstDash val="solid"/>
            <a:round/>
            <a:headEnd type="none" w="med" len="med"/>
            <a:tailEnd type="triangle" w="med" len="med"/>
          </a:ln>
          <a:effectLst>
            <a:outerShdw blurRad="63500"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endParaRPr kumimoji="0" lang="en-US" sz="2400">
              <a:solidFill>
                <a:srgbClr val="000000"/>
              </a:solidFill>
            </a:endParaRPr>
          </a:p>
        </p:txBody>
      </p:sp>
      <p:sp>
        <p:nvSpPr>
          <p:cNvPr id="15" name="Rectangle 14"/>
          <p:cNvSpPr/>
          <p:nvPr/>
        </p:nvSpPr>
        <p:spPr>
          <a:xfrm>
            <a:off x="2698749" y="3042945"/>
            <a:ext cx="2123185" cy="289823"/>
          </a:xfrm>
          <a:prstGeom prst="rect">
            <a:avLst/>
          </a:prstGeom>
        </p:spPr>
        <p:txBody>
          <a:bodyPr wrap="none">
            <a:spAutoFit/>
          </a:bodyPr>
          <a:lstStyle/>
          <a:p>
            <a:pPr algn="r">
              <a:lnSpc>
                <a:spcPct val="90000"/>
              </a:lnSpc>
              <a:buFont typeface="Monotype Sorts" charset="0"/>
              <a:buNone/>
            </a:pPr>
            <a:r>
              <a:rPr lang="en-US" sz="1400" b="1" dirty="0">
                <a:solidFill>
                  <a:srgbClr val="1D1D1D"/>
                </a:solidFill>
                <a:latin typeface="Arial"/>
                <a:cs typeface="Arial"/>
              </a:rPr>
              <a:t>Washington University</a:t>
            </a:r>
            <a:endParaRPr kumimoji="0" lang="en-US" sz="1400" b="1" dirty="0">
              <a:solidFill>
                <a:srgbClr val="1D1D1D"/>
              </a:solidFill>
              <a:latin typeface="Arial"/>
              <a:cs typeface="Arial"/>
            </a:endParaRPr>
          </a:p>
        </p:txBody>
      </p:sp>
      <p:sp>
        <p:nvSpPr>
          <p:cNvPr id="16" name="Rectangle 15"/>
          <p:cNvSpPr/>
          <p:nvPr/>
        </p:nvSpPr>
        <p:spPr>
          <a:xfrm>
            <a:off x="5352477" y="2198556"/>
            <a:ext cx="1941557" cy="289823"/>
          </a:xfrm>
          <a:prstGeom prst="rect">
            <a:avLst/>
          </a:prstGeom>
        </p:spPr>
        <p:txBody>
          <a:bodyPr wrap="none">
            <a:spAutoFit/>
          </a:bodyPr>
          <a:lstStyle/>
          <a:p>
            <a:pPr algn="r">
              <a:lnSpc>
                <a:spcPct val="90000"/>
              </a:lnSpc>
              <a:buFont typeface="Monotype Sorts" charset="0"/>
              <a:buNone/>
            </a:pPr>
            <a:r>
              <a:rPr lang="en-US" sz="1400" b="1" dirty="0">
                <a:solidFill>
                  <a:srgbClr val="1D1D1D"/>
                </a:solidFill>
                <a:latin typeface="Arial"/>
                <a:cs typeface="Arial"/>
              </a:rPr>
              <a:t>Tufts Medical Center</a:t>
            </a:r>
          </a:p>
        </p:txBody>
      </p:sp>
      <p:sp>
        <p:nvSpPr>
          <p:cNvPr id="17" name="Oval 16"/>
          <p:cNvSpPr/>
          <p:nvPr/>
        </p:nvSpPr>
        <p:spPr bwMode="auto">
          <a:xfrm>
            <a:off x="7249583" y="2270362"/>
            <a:ext cx="160866" cy="160866"/>
          </a:xfrm>
          <a:prstGeom prst="ellipse">
            <a:avLst/>
          </a:prstGeom>
          <a:solidFill>
            <a:srgbClr val="800000"/>
          </a:solidFill>
          <a:ln w="50800" cap="flat" cmpd="sng" algn="ctr">
            <a:noFill/>
            <a:prstDash val="solid"/>
            <a:round/>
            <a:headEnd type="none" w="med" len="med"/>
            <a:tailEnd type="triangle" w="med" len="med"/>
          </a:ln>
          <a:effectLst>
            <a:outerShdw blurRad="63500"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endParaRPr kumimoji="0" lang="en-US" sz="2400">
              <a:solidFill>
                <a:srgbClr val="000000"/>
              </a:solidFill>
            </a:endParaRPr>
          </a:p>
        </p:txBody>
      </p:sp>
      <p:sp>
        <p:nvSpPr>
          <p:cNvPr id="18" name="Rectangle 17"/>
          <p:cNvSpPr/>
          <p:nvPr/>
        </p:nvSpPr>
        <p:spPr>
          <a:xfrm>
            <a:off x="3547532" y="1844911"/>
            <a:ext cx="3429000" cy="289823"/>
          </a:xfrm>
          <a:prstGeom prst="rect">
            <a:avLst/>
          </a:prstGeom>
        </p:spPr>
        <p:txBody>
          <a:bodyPr wrap="square">
            <a:spAutoFit/>
          </a:bodyPr>
          <a:lstStyle/>
          <a:p>
            <a:pPr algn="r">
              <a:lnSpc>
                <a:spcPct val="90000"/>
              </a:lnSpc>
              <a:buFont typeface="Monotype Sorts" charset="0"/>
              <a:buNone/>
            </a:pPr>
            <a:r>
              <a:rPr lang="en-US" sz="1400" b="1" dirty="0">
                <a:solidFill>
                  <a:srgbClr val="1D1D1D"/>
                </a:solidFill>
                <a:latin typeface="Arial"/>
                <a:cs typeface="Arial"/>
              </a:rPr>
              <a:t>University of Vermont Medical Center</a:t>
            </a:r>
          </a:p>
        </p:txBody>
      </p:sp>
      <p:sp>
        <p:nvSpPr>
          <p:cNvPr id="19" name="Oval 18"/>
          <p:cNvSpPr/>
          <p:nvPr/>
        </p:nvSpPr>
        <p:spPr bwMode="auto">
          <a:xfrm>
            <a:off x="6965949" y="1931694"/>
            <a:ext cx="160866" cy="160866"/>
          </a:xfrm>
          <a:prstGeom prst="ellipse">
            <a:avLst/>
          </a:prstGeom>
          <a:solidFill>
            <a:srgbClr val="800000"/>
          </a:solidFill>
          <a:ln w="50800" cap="flat" cmpd="sng" algn="ctr">
            <a:noFill/>
            <a:prstDash val="solid"/>
            <a:round/>
            <a:headEnd type="none" w="med" len="med"/>
            <a:tailEnd type="triangle" w="med" len="med"/>
          </a:ln>
          <a:effectLst>
            <a:outerShdw blurRad="63500"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endParaRPr kumimoji="0" lang="en-US" sz="2400">
              <a:solidFill>
                <a:srgbClr val="000000"/>
              </a:solidFill>
            </a:endParaRPr>
          </a:p>
        </p:txBody>
      </p:sp>
      <p:sp>
        <p:nvSpPr>
          <p:cNvPr id="20" name="Rectangle 19"/>
          <p:cNvSpPr/>
          <p:nvPr/>
        </p:nvSpPr>
        <p:spPr>
          <a:xfrm>
            <a:off x="7162800" y="3733800"/>
            <a:ext cx="1600200" cy="483722"/>
          </a:xfrm>
          <a:prstGeom prst="rect">
            <a:avLst/>
          </a:prstGeom>
        </p:spPr>
        <p:txBody>
          <a:bodyPr wrap="square">
            <a:spAutoFit/>
          </a:bodyPr>
          <a:lstStyle/>
          <a:p>
            <a:pPr>
              <a:lnSpc>
                <a:spcPct val="90000"/>
              </a:lnSpc>
              <a:buFont typeface="Monotype Sorts" charset="0"/>
              <a:buNone/>
            </a:pPr>
            <a:r>
              <a:rPr lang="en-US" sz="1400" b="1" dirty="0">
                <a:solidFill>
                  <a:srgbClr val="1D1D1D"/>
                </a:solidFill>
                <a:latin typeface="Arial"/>
                <a:cs typeface="Arial"/>
              </a:rPr>
              <a:t>University </a:t>
            </a:r>
            <a:r>
              <a:rPr lang="en-US" sz="1400" b="1" dirty="0" smtClean="0">
                <a:solidFill>
                  <a:srgbClr val="1D1D1D"/>
                </a:solidFill>
                <a:latin typeface="Arial"/>
                <a:cs typeface="Arial"/>
              </a:rPr>
              <a:t/>
            </a:r>
            <a:br>
              <a:rPr lang="en-US" sz="1400" b="1" dirty="0" smtClean="0">
                <a:solidFill>
                  <a:srgbClr val="1D1D1D"/>
                </a:solidFill>
                <a:latin typeface="Arial"/>
                <a:cs typeface="Arial"/>
              </a:rPr>
            </a:br>
            <a:r>
              <a:rPr lang="en-US" sz="1400" b="1" dirty="0" smtClean="0">
                <a:solidFill>
                  <a:srgbClr val="1D1D1D"/>
                </a:solidFill>
                <a:latin typeface="Arial"/>
                <a:cs typeface="Arial"/>
              </a:rPr>
              <a:t>of </a:t>
            </a:r>
            <a:r>
              <a:rPr lang="en-US" sz="1400" b="1" dirty="0">
                <a:solidFill>
                  <a:srgbClr val="1D1D1D"/>
                </a:solidFill>
                <a:latin typeface="Arial"/>
                <a:cs typeface="Arial"/>
              </a:rPr>
              <a:t>Pennsylvania</a:t>
            </a:r>
          </a:p>
        </p:txBody>
      </p:sp>
      <p:sp>
        <p:nvSpPr>
          <p:cNvPr id="22" name="Rectangle 21"/>
          <p:cNvSpPr/>
          <p:nvPr/>
        </p:nvSpPr>
        <p:spPr>
          <a:xfrm>
            <a:off x="7173383" y="3048000"/>
            <a:ext cx="2057400" cy="483722"/>
          </a:xfrm>
          <a:prstGeom prst="rect">
            <a:avLst/>
          </a:prstGeom>
        </p:spPr>
        <p:txBody>
          <a:bodyPr wrap="square">
            <a:spAutoFit/>
          </a:bodyPr>
          <a:lstStyle/>
          <a:p>
            <a:pPr>
              <a:lnSpc>
                <a:spcPct val="90000"/>
              </a:lnSpc>
              <a:buFont typeface="Monotype Sorts" charset="0"/>
              <a:buNone/>
            </a:pPr>
            <a:r>
              <a:rPr lang="en-US" sz="1400" b="1" dirty="0">
                <a:solidFill>
                  <a:srgbClr val="1D1D1D"/>
                </a:solidFill>
                <a:latin typeface="Arial"/>
                <a:cs typeface="Arial"/>
              </a:rPr>
              <a:t>Jefferson </a:t>
            </a:r>
            <a:r>
              <a:rPr lang="en-US" sz="1400" b="1" dirty="0" smtClean="0">
                <a:solidFill>
                  <a:srgbClr val="1D1D1D"/>
                </a:solidFill>
                <a:latin typeface="Arial"/>
                <a:cs typeface="Arial"/>
              </a:rPr>
              <a:t>Medical </a:t>
            </a:r>
            <a:r>
              <a:rPr lang="en-US" sz="1400" b="1" dirty="0">
                <a:solidFill>
                  <a:srgbClr val="1D1D1D"/>
                </a:solidFill>
                <a:latin typeface="Arial"/>
                <a:cs typeface="Arial"/>
              </a:rPr>
              <a:t>College</a:t>
            </a:r>
          </a:p>
        </p:txBody>
      </p:sp>
      <p:sp>
        <p:nvSpPr>
          <p:cNvPr id="24" name="Rectangle 23"/>
          <p:cNvSpPr/>
          <p:nvPr/>
        </p:nvSpPr>
        <p:spPr>
          <a:xfrm>
            <a:off x="2199217" y="4099162"/>
            <a:ext cx="3668183" cy="289823"/>
          </a:xfrm>
          <a:prstGeom prst="rect">
            <a:avLst/>
          </a:prstGeom>
        </p:spPr>
        <p:txBody>
          <a:bodyPr wrap="square">
            <a:spAutoFit/>
          </a:bodyPr>
          <a:lstStyle/>
          <a:p>
            <a:pPr algn="r">
              <a:lnSpc>
                <a:spcPct val="90000"/>
              </a:lnSpc>
              <a:buFont typeface="Monotype Sorts" charset="0"/>
              <a:buNone/>
            </a:pPr>
            <a:r>
              <a:rPr lang="en-US" sz="1400" b="1" dirty="0">
                <a:solidFill>
                  <a:srgbClr val="1D1D1D"/>
                </a:solidFill>
                <a:latin typeface="Arial"/>
                <a:cs typeface="Arial"/>
              </a:rPr>
              <a:t>Emory University School of Medicine</a:t>
            </a:r>
          </a:p>
        </p:txBody>
      </p:sp>
      <p:sp>
        <p:nvSpPr>
          <p:cNvPr id="25" name="Oval 24"/>
          <p:cNvSpPr/>
          <p:nvPr/>
        </p:nvSpPr>
        <p:spPr bwMode="auto">
          <a:xfrm>
            <a:off x="5877983" y="4175362"/>
            <a:ext cx="160866" cy="160866"/>
          </a:xfrm>
          <a:prstGeom prst="ellipse">
            <a:avLst/>
          </a:prstGeom>
          <a:solidFill>
            <a:srgbClr val="800000"/>
          </a:solidFill>
          <a:ln w="50800" cap="flat" cmpd="sng" algn="ctr">
            <a:noFill/>
            <a:prstDash val="solid"/>
            <a:round/>
            <a:headEnd type="none" w="med" len="med"/>
            <a:tailEnd type="triangle" w="med" len="med"/>
          </a:ln>
          <a:effectLst>
            <a:outerShdw blurRad="63500"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endParaRPr kumimoji="0" lang="en-US" sz="2400">
              <a:solidFill>
                <a:srgbClr val="000000"/>
              </a:solidFill>
            </a:endParaRPr>
          </a:p>
        </p:txBody>
      </p:sp>
      <p:sp>
        <p:nvSpPr>
          <p:cNvPr id="27" name="Rectangle 26"/>
          <p:cNvSpPr/>
          <p:nvPr/>
        </p:nvSpPr>
        <p:spPr>
          <a:xfrm>
            <a:off x="7173383" y="4648200"/>
            <a:ext cx="1905000" cy="483722"/>
          </a:xfrm>
          <a:prstGeom prst="rect">
            <a:avLst/>
          </a:prstGeom>
        </p:spPr>
        <p:txBody>
          <a:bodyPr wrap="square">
            <a:spAutoFit/>
          </a:bodyPr>
          <a:lstStyle/>
          <a:p>
            <a:pPr>
              <a:lnSpc>
                <a:spcPct val="90000"/>
              </a:lnSpc>
              <a:buFont typeface="Monotype Sorts" charset="0"/>
              <a:buNone/>
            </a:pPr>
            <a:r>
              <a:rPr lang="en-US" sz="1400" b="1" dirty="0">
                <a:solidFill>
                  <a:srgbClr val="1D1D1D"/>
                </a:solidFill>
                <a:latin typeface="Arial"/>
                <a:cs typeface="Arial"/>
              </a:rPr>
              <a:t>Duke University </a:t>
            </a:r>
            <a:r>
              <a:rPr lang="en-US" sz="1400" b="1" dirty="0" smtClean="0">
                <a:solidFill>
                  <a:srgbClr val="1D1D1D"/>
                </a:solidFill>
                <a:latin typeface="Arial"/>
                <a:cs typeface="Arial"/>
              </a:rPr>
              <a:t/>
            </a:r>
            <a:br>
              <a:rPr lang="en-US" sz="1400" b="1" dirty="0" smtClean="0">
                <a:solidFill>
                  <a:srgbClr val="1D1D1D"/>
                </a:solidFill>
                <a:latin typeface="Arial"/>
                <a:cs typeface="Arial"/>
              </a:rPr>
            </a:br>
            <a:r>
              <a:rPr lang="en-US" sz="1400" b="1" dirty="0" smtClean="0">
                <a:solidFill>
                  <a:srgbClr val="1D1D1D"/>
                </a:solidFill>
                <a:latin typeface="Arial"/>
                <a:cs typeface="Arial"/>
              </a:rPr>
              <a:t>School </a:t>
            </a:r>
            <a:r>
              <a:rPr lang="en-US" sz="1400" b="1" dirty="0">
                <a:solidFill>
                  <a:srgbClr val="1D1D1D"/>
                </a:solidFill>
                <a:latin typeface="Arial"/>
                <a:cs typeface="Arial"/>
              </a:rPr>
              <a:t>of Medicine</a:t>
            </a:r>
          </a:p>
        </p:txBody>
      </p:sp>
      <p:sp>
        <p:nvSpPr>
          <p:cNvPr id="29" name="Oval 28"/>
          <p:cNvSpPr/>
          <p:nvPr/>
        </p:nvSpPr>
        <p:spPr bwMode="auto">
          <a:xfrm>
            <a:off x="6396567" y="3599630"/>
            <a:ext cx="160866" cy="160866"/>
          </a:xfrm>
          <a:prstGeom prst="ellipse">
            <a:avLst/>
          </a:prstGeom>
          <a:solidFill>
            <a:schemeClr val="bg1"/>
          </a:solidFill>
          <a:ln w="50800" cap="flat" cmpd="sng" algn="ctr">
            <a:noFill/>
            <a:prstDash val="solid"/>
            <a:round/>
            <a:headEnd type="none" w="med" len="med"/>
            <a:tailEnd type="triangle" w="med" len="med"/>
          </a:ln>
          <a:effectLst>
            <a:outerShdw blurRad="63500"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endParaRPr kumimoji="0" lang="en-US" sz="2400">
              <a:solidFill>
                <a:srgbClr val="000000"/>
              </a:solidFill>
            </a:endParaRPr>
          </a:p>
        </p:txBody>
      </p:sp>
      <p:sp>
        <p:nvSpPr>
          <p:cNvPr id="30" name="Oval 29"/>
          <p:cNvSpPr/>
          <p:nvPr/>
        </p:nvSpPr>
        <p:spPr bwMode="auto">
          <a:xfrm>
            <a:off x="251885" y="5901271"/>
            <a:ext cx="160866" cy="160866"/>
          </a:xfrm>
          <a:prstGeom prst="ellipse">
            <a:avLst/>
          </a:prstGeom>
          <a:solidFill>
            <a:srgbClr val="800000"/>
          </a:solidFill>
          <a:ln w="50800" cap="flat" cmpd="sng" algn="ctr">
            <a:noFill/>
            <a:prstDash val="solid"/>
            <a:round/>
            <a:headEnd type="none" w="med" len="med"/>
            <a:tailEnd type="triangle" w="med" len="med"/>
          </a:ln>
          <a:effectLst>
            <a:outerShdw blurRad="63500"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endParaRPr kumimoji="0" lang="en-US" sz="2400">
              <a:solidFill>
                <a:srgbClr val="000000"/>
              </a:solidFill>
            </a:endParaRPr>
          </a:p>
        </p:txBody>
      </p:sp>
      <p:sp>
        <p:nvSpPr>
          <p:cNvPr id="31" name="Rectangle 30"/>
          <p:cNvSpPr/>
          <p:nvPr/>
        </p:nvSpPr>
        <p:spPr>
          <a:xfrm>
            <a:off x="430872" y="5825071"/>
            <a:ext cx="2349622" cy="307777"/>
          </a:xfrm>
          <a:prstGeom prst="rect">
            <a:avLst/>
          </a:prstGeom>
        </p:spPr>
        <p:txBody>
          <a:bodyPr wrap="none">
            <a:spAutoFit/>
          </a:bodyPr>
          <a:lstStyle/>
          <a:p>
            <a:pPr>
              <a:buFont typeface="Monotype Sorts" charset="0"/>
              <a:buNone/>
            </a:pPr>
            <a:r>
              <a:rPr lang="en-US" sz="1400" b="1" dirty="0">
                <a:solidFill>
                  <a:srgbClr val="1D1D1D"/>
                </a:solidFill>
                <a:latin typeface="Arial"/>
                <a:cs typeface="Arial"/>
              </a:rPr>
              <a:t>Regional Clinical Centers</a:t>
            </a:r>
          </a:p>
        </p:txBody>
      </p:sp>
      <p:sp>
        <p:nvSpPr>
          <p:cNvPr id="32" name="Oval 31"/>
          <p:cNvSpPr/>
          <p:nvPr/>
        </p:nvSpPr>
        <p:spPr bwMode="auto">
          <a:xfrm>
            <a:off x="251885" y="6206933"/>
            <a:ext cx="160866" cy="160866"/>
          </a:xfrm>
          <a:prstGeom prst="ellipse">
            <a:avLst/>
          </a:prstGeom>
          <a:solidFill>
            <a:schemeClr val="bg1"/>
          </a:solidFill>
          <a:ln w="50800" cap="flat" cmpd="sng" algn="ctr">
            <a:noFill/>
            <a:prstDash val="solid"/>
            <a:round/>
            <a:headEnd type="none" w="med" len="med"/>
            <a:tailEnd type="triangle" w="med" len="med"/>
          </a:ln>
          <a:effectLst>
            <a:outerShdw blurRad="63500"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endParaRPr kumimoji="0" lang="en-US" sz="2400">
              <a:solidFill>
                <a:srgbClr val="000000"/>
              </a:solidFill>
            </a:endParaRPr>
          </a:p>
        </p:txBody>
      </p:sp>
      <p:sp>
        <p:nvSpPr>
          <p:cNvPr id="33" name="Rectangle 32"/>
          <p:cNvSpPr/>
          <p:nvPr/>
        </p:nvSpPr>
        <p:spPr>
          <a:xfrm>
            <a:off x="430872" y="6137080"/>
            <a:ext cx="1928733" cy="289823"/>
          </a:xfrm>
          <a:prstGeom prst="rect">
            <a:avLst/>
          </a:prstGeom>
        </p:spPr>
        <p:txBody>
          <a:bodyPr wrap="none">
            <a:spAutoFit/>
          </a:bodyPr>
          <a:lstStyle/>
          <a:p>
            <a:pPr>
              <a:lnSpc>
                <a:spcPct val="90000"/>
              </a:lnSpc>
              <a:buFont typeface="Monotype Sorts" charset="0"/>
              <a:buNone/>
            </a:pPr>
            <a:r>
              <a:rPr lang="en-US" sz="1400" b="1" dirty="0" smtClean="0">
                <a:solidFill>
                  <a:srgbClr val="1D1D1D"/>
                </a:solidFill>
                <a:latin typeface="Arial"/>
                <a:cs typeface="Arial"/>
              </a:rPr>
              <a:t>Coordinating </a:t>
            </a:r>
            <a:r>
              <a:rPr lang="en-US" sz="1400" b="1" dirty="0">
                <a:solidFill>
                  <a:srgbClr val="1D1D1D"/>
                </a:solidFill>
                <a:latin typeface="Arial"/>
                <a:cs typeface="Arial"/>
              </a:rPr>
              <a:t>Center</a:t>
            </a:r>
          </a:p>
        </p:txBody>
      </p:sp>
      <p:sp>
        <p:nvSpPr>
          <p:cNvPr id="34" name="Rectangle 33"/>
          <p:cNvSpPr/>
          <p:nvPr/>
        </p:nvSpPr>
        <p:spPr>
          <a:xfrm>
            <a:off x="3884081" y="3542477"/>
            <a:ext cx="2514600" cy="289823"/>
          </a:xfrm>
          <a:prstGeom prst="rect">
            <a:avLst/>
          </a:prstGeom>
        </p:spPr>
        <p:txBody>
          <a:bodyPr wrap="square">
            <a:spAutoFit/>
          </a:bodyPr>
          <a:lstStyle/>
          <a:p>
            <a:pPr algn="r">
              <a:lnSpc>
                <a:spcPct val="90000"/>
              </a:lnSpc>
              <a:buFont typeface="Monotype Sorts" charset="0"/>
              <a:buNone/>
            </a:pPr>
            <a:r>
              <a:rPr lang="en-US" sz="1400" b="1" dirty="0">
                <a:solidFill>
                  <a:srgbClr val="1D1D1D"/>
                </a:solidFill>
                <a:latin typeface="Arial"/>
                <a:cs typeface="Arial"/>
              </a:rPr>
              <a:t>DCRI Coordinating Center</a:t>
            </a:r>
          </a:p>
        </p:txBody>
      </p:sp>
      <p:cxnSp>
        <p:nvCxnSpPr>
          <p:cNvPr id="48" name="Straight Connector 47"/>
          <p:cNvCxnSpPr/>
          <p:nvPr/>
        </p:nvCxnSpPr>
        <p:spPr bwMode="auto">
          <a:xfrm>
            <a:off x="6663268" y="3699935"/>
            <a:ext cx="575732" cy="948265"/>
          </a:xfrm>
          <a:prstGeom prst="line">
            <a:avLst/>
          </a:prstGeom>
          <a:solidFill>
            <a:srgbClr val="FE9C09"/>
          </a:solidFill>
          <a:ln w="12700" cap="flat" cmpd="sng" algn="ctr">
            <a:solidFill>
              <a:schemeClr val="tx1"/>
            </a:solidFill>
            <a:prstDash val="solid"/>
            <a:round/>
            <a:headEnd type="none" w="med" len="med"/>
            <a:tailEnd type="none" w="med" len="med"/>
          </a:ln>
          <a:effectLst>
            <a:outerShdw blurRad="63500" dist="17961" dir="2700000" algn="ctr" rotWithShape="0">
              <a:schemeClr val="bg2"/>
            </a:outerShdw>
          </a:effectLst>
        </p:spPr>
      </p:cxnSp>
      <p:sp>
        <p:nvSpPr>
          <p:cNvPr id="26" name="Oval 25"/>
          <p:cNvSpPr/>
          <p:nvPr/>
        </p:nvSpPr>
        <p:spPr bwMode="auto">
          <a:xfrm>
            <a:off x="6555317" y="3599630"/>
            <a:ext cx="160866" cy="160866"/>
          </a:xfrm>
          <a:prstGeom prst="ellipse">
            <a:avLst/>
          </a:prstGeom>
          <a:solidFill>
            <a:srgbClr val="800000"/>
          </a:solidFill>
          <a:ln w="50800" cap="flat" cmpd="sng" algn="ctr">
            <a:noFill/>
            <a:prstDash val="solid"/>
            <a:round/>
            <a:headEnd type="none" w="med" len="med"/>
            <a:tailEnd type="triangle" w="med" len="med"/>
          </a:ln>
          <a:effectLst>
            <a:outerShdw blurRad="63500"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endParaRPr kumimoji="0" lang="en-US" sz="2400">
              <a:solidFill>
                <a:srgbClr val="000000"/>
              </a:solidFill>
            </a:endParaRPr>
          </a:p>
        </p:txBody>
      </p:sp>
      <p:cxnSp>
        <p:nvCxnSpPr>
          <p:cNvPr id="50" name="Straight Connector 49"/>
          <p:cNvCxnSpPr/>
          <p:nvPr/>
        </p:nvCxnSpPr>
        <p:spPr bwMode="auto">
          <a:xfrm>
            <a:off x="6646334" y="2709332"/>
            <a:ext cx="592666" cy="1024468"/>
          </a:xfrm>
          <a:prstGeom prst="line">
            <a:avLst/>
          </a:prstGeom>
          <a:solidFill>
            <a:srgbClr val="FE9C09"/>
          </a:solidFill>
          <a:ln w="12700" cap="flat" cmpd="sng" algn="ctr">
            <a:solidFill>
              <a:schemeClr val="tx1"/>
            </a:solidFill>
            <a:prstDash val="solid"/>
            <a:round/>
            <a:headEnd type="none" w="med" len="med"/>
            <a:tailEnd type="none" w="med" len="med"/>
          </a:ln>
          <a:effectLst>
            <a:outerShdw blurRad="63500" dist="17961" dir="2700000" algn="ctr" rotWithShape="0">
              <a:schemeClr val="bg2"/>
            </a:outerShdw>
          </a:effectLst>
        </p:spPr>
      </p:cxnSp>
      <p:sp>
        <p:nvSpPr>
          <p:cNvPr id="21" name="Oval 20"/>
          <p:cNvSpPr/>
          <p:nvPr/>
        </p:nvSpPr>
        <p:spPr bwMode="auto">
          <a:xfrm>
            <a:off x="6551081" y="2617494"/>
            <a:ext cx="160866" cy="160866"/>
          </a:xfrm>
          <a:prstGeom prst="ellipse">
            <a:avLst/>
          </a:prstGeom>
          <a:solidFill>
            <a:srgbClr val="800000"/>
          </a:solidFill>
          <a:ln w="50800" cap="flat" cmpd="sng" algn="ctr">
            <a:noFill/>
            <a:prstDash val="solid"/>
            <a:round/>
            <a:headEnd type="none" w="med" len="med"/>
            <a:tailEnd type="triangle" w="med" len="med"/>
          </a:ln>
          <a:effectLst>
            <a:outerShdw blurRad="63500"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endParaRPr kumimoji="0" lang="en-US" sz="2400">
              <a:solidFill>
                <a:srgbClr val="000000"/>
              </a:solidFill>
            </a:endParaRPr>
          </a:p>
        </p:txBody>
      </p:sp>
      <p:cxnSp>
        <p:nvCxnSpPr>
          <p:cNvPr id="52" name="Straight Connector 51"/>
          <p:cNvCxnSpPr/>
          <p:nvPr/>
        </p:nvCxnSpPr>
        <p:spPr bwMode="auto">
          <a:xfrm>
            <a:off x="6951134" y="2726266"/>
            <a:ext cx="287866" cy="397934"/>
          </a:xfrm>
          <a:prstGeom prst="line">
            <a:avLst/>
          </a:prstGeom>
          <a:solidFill>
            <a:srgbClr val="FE9C09"/>
          </a:solidFill>
          <a:ln w="12700" cap="flat" cmpd="sng" algn="ctr">
            <a:solidFill>
              <a:schemeClr val="tx1"/>
            </a:solidFill>
            <a:prstDash val="solid"/>
            <a:round/>
            <a:headEnd type="none" w="med" len="med"/>
            <a:tailEnd type="none" w="med" len="med"/>
          </a:ln>
          <a:effectLst>
            <a:outerShdw blurRad="63500" dist="17961" dir="2700000" algn="ctr" rotWithShape="0">
              <a:schemeClr val="bg2"/>
            </a:outerShdw>
          </a:effectLst>
        </p:spPr>
      </p:cxnSp>
      <p:sp>
        <p:nvSpPr>
          <p:cNvPr id="23" name="Oval 22"/>
          <p:cNvSpPr/>
          <p:nvPr/>
        </p:nvSpPr>
        <p:spPr bwMode="auto">
          <a:xfrm>
            <a:off x="6868583" y="2651362"/>
            <a:ext cx="160866" cy="160866"/>
          </a:xfrm>
          <a:prstGeom prst="ellipse">
            <a:avLst/>
          </a:prstGeom>
          <a:solidFill>
            <a:srgbClr val="800000"/>
          </a:solidFill>
          <a:ln w="50800" cap="flat" cmpd="sng" algn="ctr">
            <a:noFill/>
            <a:prstDash val="solid"/>
            <a:round/>
            <a:headEnd type="none" w="med" len="med"/>
            <a:tailEnd type="triangle" w="med" len="med"/>
          </a:ln>
          <a:effectLst>
            <a:outerShdw blurRad="63500"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endParaRPr kumimoji="0" lang="en-US" sz="2400">
              <a:solidFill>
                <a:srgbClr val="000000"/>
              </a:solidFill>
            </a:endParaRPr>
          </a:p>
        </p:txBody>
      </p:sp>
      <p:sp>
        <p:nvSpPr>
          <p:cNvPr id="58" name="Rectangle 3"/>
          <p:cNvSpPr txBox="1">
            <a:spLocks noChangeArrowheads="1"/>
          </p:cNvSpPr>
          <p:nvPr/>
        </p:nvSpPr>
        <p:spPr bwMode="auto">
          <a:xfrm>
            <a:off x="2971797" y="6019800"/>
            <a:ext cx="3388959" cy="43961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ctr">
              <a:spcBef>
                <a:spcPct val="0"/>
              </a:spcBef>
              <a:spcAft>
                <a:spcPts val="25"/>
              </a:spcAft>
              <a:buFont typeface="Arial" pitchFamily="34" charset="0"/>
              <a:buNone/>
            </a:pPr>
            <a:r>
              <a:rPr lang="en-US" sz="2000" b="1" i="1" u="sng" dirty="0">
                <a:solidFill>
                  <a:srgbClr val="1D1D1D"/>
                </a:solidFill>
                <a:hlinkClick r:id="rId5"/>
              </a:rPr>
              <a:t>www.hfnetwork.org</a:t>
            </a:r>
            <a:endParaRPr lang="en-US" sz="2000" i="1" dirty="0">
              <a:solidFill>
                <a:srgbClr val="1D1D1D"/>
              </a:solidFill>
            </a:endParaRPr>
          </a:p>
          <a:p>
            <a:pPr>
              <a:spcBef>
                <a:spcPct val="0"/>
              </a:spcBef>
              <a:spcAft>
                <a:spcPts val="25"/>
              </a:spcAft>
              <a:buFont typeface="Arial" pitchFamily="34" charset="0"/>
              <a:buNone/>
            </a:pPr>
            <a:endParaRPr lang="en-US" sz="2400" dirty="0">
              <a:solidFill>
                <a:srgbClr val="1D1D1D"/>
              </a:solidFill>
            </a:endParaRPr>
          </a:p>
          <a:p>
            <a:pPr>
              <a:spcBef>
                <a:spcPct val="0"/>
              </a:spcBef>
              <a:spcAft>
                <a:spcPts val="25"/>
              </a:spcAft>
              <a:buFont typeface="Arial" pitchFamily="34" charset="0"/>
              <a:buNone/>
            </a:pPr>
            <a:endParaRPr lang="en-US" sz="2400" dirty="0">
              <a:solidFill>
                <a:srgbClr val="1D1D1D"/>
              </a:solidFill>
            </a:endParaRPr>
          </a:p>
          <a:p>
            <a:pPr>
              <a:spcBef>
                <a:spcPct val="0"/>
              </a:spcBef>
              <a:spcAft>
                <a:spcPts val="25"/>
              </a:spcAft>
              <a:buFont typeface="Arial" pitchFamily="34" charset="0"/>
              <a:buNone/>
            </a:pPr>
            <a:endParaRPr lang="en-US" sz="2400" dirty="0">
              <a:solidFill>
                <a:srgbClr val="1D1D1D"/>
              </a:solidFill>
            </a:endParaRPr>
          </a:p>
          <a:p>
            <a:pPr>
              <a:spcBef>
                <a:spcPct val="0"/>
              </a:spcBef>
              <a:spcAft>
                <a:spcPts val="25"/>
              </a:spcAft>
              <a:buFont typeface="Arial" pitchFamily="34" charset="0"/>
              <a:buNone/>
            </a:pPr>
            <a:endParaRPr lang="en-US" sz="2400" dirty="0">
              <a:solidFill>
                <a:srgbClr val="1D1D1D"/>
              </a:solidFill>
            </a:endParaRPr>
          </a:p>
          <a:p>
            <a:pPr>
              <a:spcBef>
                <a:spcPct val="0"/>
              </a:spcBef>
              <a:spcAft>
                <a:spcPts val="25"/>
              </a:spcAft>
              <a:buFont typeface="Arial" pitchFamily="34" charset="0"/>
              <a:buNone/>
            </a:pPr>
            <a:endParaRPr lang="en-US" sz="2400" dirty="0">
              <a:solidFill>
                <a:srgbClr val="1D1D1D"/>
              </a:solidFill>
            </a:endParaRPr>
          </a:p>
        </p:txBody>
      </p:sp>
      <p:sp>
        <p:nvSpPr>
          <p:cNvPr id="35" name="Rectangle 34"/>
          <p:cNvSpPr/>
          <p:nvPr/>
        </p:nvSpPr>
        <p:spPr>
          <a:xfrm>
            <a:off x="7686844" y="2226622"/>
            <a:ext cx="1355726" cy="677621"/>
          </a:xfrm>
          <a:prstGeom prst="rect">
            <a:avLst/>
          </a:prstGeom>
        </p:spPr>
        <p:txBody>
          <a:bodyPr wrap="square">
            <a:spAutoFit/>
          </a:bodyPr>
          <a:lstStyle/>
          <a:p>
            <a:pPr>
              <a:lnSpc>
                <a:spcPct val="90000"/>
              </a:lnSpc>
              <a:buNone/>
            </a:pPr>
            <a:r>
              <a:rPr lang="en-US" sz="1400" b="1" dirty="0" smtClean="0">
                <a:solidFill>
                  <a:srgbClr val="1D1D1D"/>
                </a:solidFill>
                <a:latin typeface="Arial"/>
                <a:cs typeface="Arial"/>
              </a:rPr>
              <a:t>Brigham </a:t>
            </a:r>
            <a:br>
              <a:rPr lang="en-US" sz="1400" b="1" dirty="0" smtClean="0">
                <a:solidFill>
                  <a:srgbClr val="1D1D1D"/>
                </a:solidFill>
                <a:latin typeface="Arial"/>
                <a:cs typeface="Arial"/>
              </a:rPr>
            </a:br>
            <a:r>
              <a:rPr lang="en-US" sz="1400" b="1" dirty="0" smtClean="0">
                <a:solidFill>
                  <a:srgbClr val="1D1D1D"/>
                </a:solidFill>
                <a:latin typeface="Arial"/>
                <a:cs typeface="Arial"/>
              </a:rPr>
              <a:t>and Women’s Hospital</a:t>
            </a:r>
            <a:endParaRPr lang="en-US" sz="1400" b="1" dirty="0">
              <a:solidFill>
                <a:srgbClr val="1D1D1D"/>
              </a:solidFill>
              <a:latin typeface="Arial"/>
              <a:cs typeface="Arial"/>
            </a:endParaRPr>
          </a:p>
        </p:txBody>
      </p:sp>
      <p:cxnSp>
        <p:nvCxnSpPr>
          <p:cNvPr id="37" name="Straight Connector 36"/>
          <p:cNvCxnSpPr/>
          <p:nvPr/>
        </p:nvCxnSpPr>
        <p:spPr bwMode="auto">
          <a:xfrm>
            <a:off x="7239000" y="2209800"/>
            <a:ext cx="457200" cy="152400"/>
          </a:xfrm>
          <a:prstGeom prst="line">
            <a:avLst/>
          </a:prstGeom>
          <a:solidFill>
            <a:srgbClr val="FE9C09"/>
          </a:solidFill>
          <a:ln w="12700" cap="flat" cmpd="sng" algn="ctr">
            <a:solidFill>
              <a:schemeClr val="tx1"/>
            </a:solidFill>
            <a:prstDash val="solid"/>
            <a:round/>
            <a:headEnd type="none" w="med" len="med"/>
            <a:tailEnd type="none" w="med" len="med"/>
          </a:ln>
          <a:effectLst>
            <a:outerShdw blurRad="63500" dist="17961" dir="2700000" algn="ctr" rotWithShape="0">
              <a:schemeClr val="bg2"/>
            </a:outerShdw>
          </a:effectLst>
        </p:spPr>
      </p:cxnSp>
      <p:sp>
        <p:nvSpPr>
          <p:cNvPr id="36" name="Oval 35"/>
          <p:cNvSpPr/>
          <p:nvPr/>
        </p:nvSpPr>
        <p:spPr bwMode="auto">
          <a:xfrm>
            <a:off x="7188030" y="2175655"/>
            <a:ext cx="160866" cy="160866"/>
          </a:xfrm>
          <a:prstGeom prst="ellipse">
            <a:avLst/>
          </a:prstGeom>
          <a:solidFill>
            <a:srgbClr val="800000"/>
          </a:solidFill>
          <a:ln w="50800" cap="flat" cmpd="sng" algn="ctr">
            <a:noFill/>
            <a:prstDash val="solid"/>
            <a:round/>
            <a:headEnd type="none" w="med" len="med"/>
            <a:tailEnd type="triangle" w="med" len="med"/>
          </a:ln>
          <a:effectLst>
            <a:outerShdw blurRad="63500"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endParaRPr kumimoji="0" lang="en-US" sz="2400">
              <a:solidFill>
                <a:srgbClr val="000000"/>
              </a:solidFill>
            </a:endParaRPr>
          </a:p>
        </p:txBody>
      </p:sp>
    </p:spTree>
    <p:extLst>
      <p:ext uri="{BB962C8B-B14F-4D97-AF65-F5344CB8AC3E}">
        <p14:creationId xmlns:p14="http://schemas.microsoft.com/office/powerpoint/2010/main" val="2855883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629400" cy="452438"/>
          </a:xfrm>
        </p:spPr>
        <p:txBody>
          <a:bodyPr/>
          <a:lstStyle/>
          <a:p>
            <a:pPr defTabSz="914079" eaLnBrk="1" fontAlgn="auto" hangingPunct="1">
              <a:spcAft>
                <a:spcPts val="0"/>
              </a:spcAft>
              <a:defRPr/>
            </a:pPr>
            <a:r>
              <a:rPr lang="en-US" sz="3200" dirty="0"/>
              <a:t>Background: HF Bioenergetics</a:t>
            </a:r>
          </a:p>
        </p:txBody>
      </p:sp>
      <p:sp>
        <p:nvSpPr>
          <p:cNvPr id="4" name="Rectangle 2"/>
          <p:cNvSpPr>
            <a:spLocks noChangeArrowheads="1"/>
          </p:cNvSpPr>
          <p:nvPr/>
        </p:nvSpPr>
        <p:spPr bwMode="auto">
          <a:xfrm>
            <a:off x="381000" y="1287012"/>
            <a:ext cx="8153400" cy="4605844"/>
          </a:xfrm>
          <a:prstGeom prst="rect">
            <a:avLst/>
          </a:prstGeom>
          <a:noFill/>
          <a:ln w="9525">
            <a:noFill/>
            <a:miter lim="800000"/>
            <a:headEnd/>
            <a:tailEnd/>
          </a:ln>
          <a:effectLst/>
        </p:spPr>
        <p:txBody>
          <a:bodyPr vert="horz" wrap="square" lIns="91407" tIns="45704" rIns="91407" bIns="45704" numCol="1" anchor="ctr" anchorCtr="0" compatLnSpc="1">
            <a:prstTxWarp prst="textNoShape">
              <a:avLst/>
            </a:prstTxWarp>
            <a:spAutoFit/>
          </a:bodyPr>
          <a:lstStyle/>
          <a:p>
            <a:pPr marL="228600" lvl="0" indent="-228600" eaLnBrk="1" hangingPunct="1">
              <a:lnSpc>
                <a:spcPts val="3000"/>
              </a:lnSpc>
              <a:spcBef>
                <a:spcPct val="0"/>
              </a:spcBef>
              <a:spcAft>
                <a:spcPts val="1800"/>
              </a:spcAft>
              <a:buClr>
                <a:srgbClr val="0033CC"/>
              </a:buClr>
              <a:buSzPct val="120000"/>
              <a:buFont typeface="Arial" pitchFamily="34" charset="0"/>
              <a:buChar char="•"/>
            </a:pPr>
            <a:r>
              <a:rPr kumimoji="0" lang="en-US" sz="2400" dirty="0">
                <a:solidFill>
                  <a:schemeClr val="tx1"/>
                </a:solidFill>
                <a:latin typeface="+mn-lt"/>
                <a:ea typeface="Times New Roman" pitchFamily="18" charset="0"/>
                <a:cs typeface="Arial" pitchFamily="34" charset="0"/>
              </a:rPr>
              <a:t>The heart consumes more energy per gram than any </a:t>
            </a:r>
            <a:r>
              <a:rPr lang="en-US" sz="2400" dirty="0">
                <a:solidFill>
                  <a:schemeClr val="tx1"/>
                </a:solidFill>
                <a:latin typeface="+mn-lt"/>
                <a:ea typeface="Times New Roman" pitchFamily="18" charset="0"/>
                <a:cs typeface="Arial" pitchFamily="34" charset="0"/>
              </a:rPr>
              <a:t>organ and is </a:t>
            </a:r>
            <a:r>
              <a:rPr kumimoji="0" lang="en-US" sz="2400" dirty="0">
                <a:solidFill>
                  <a:schemeClr val="tx1"/>
                </a:solidFill>
                <a:latin typeface="+mn-lt"/>
                <a:ea typeface="Times New Roman" pitchFamily="18" charset="0"/>
                <a:cs typeface="Arial" pitchFamily="34" charset="0"/>
              </a:rPr>
              <a:t>continuously dependent on ATP synthesis </a:t>
            </a:r>
          </a:p>
          <a:p>
            <a:pPr marL="228600" lvl="0" indent="-228600" eaLnBrk="1" hangingPunct="1">
              <a:lnSpc>
                <a:spcPts val="3000"/>
              </a:lnSpc>
              <a:spcBef>
                <a:spcPct val="0"/>
              </a:spcBef>
              <a:spcAft>
                <a:spcPts val="1800"/>
              </a:spcAft>
              <a:buClr>
                <a:srgbClr val="0033CC"/>
              </a:buClr>
              <a:buSzPct val="120000"/>
              <a:buFont typeface="Arial" pitchFamily="34" charset="0"/>
              <a:buChar char="•"/>
            </a:pPr>
            <a:r>
              <a:rPr kumimoji="0" lang="en-US" sz="2400" dirty="0">
                <a:solidFill>
                  <a:schemeClr val="tx1"/>
                </a:solidFill>
                <a:latin typeface="+mn-lt"/>
                <a:ea typeface="Times New Roman" pitchFamily="18" charset="0"/>
                <a:cs typeface="Arial" pitchFamily="34" charset="0"/>
              </a:rPr>
              <a:t>As the heart fails, fatty acid metabolism is </a:t>
            </a:r>
            <a:r>
              <a:rPr kumimoji="0" lang="en-US" sz="2400" dirty="0" smtClean="0">
                <a:solidFill>
                  <a:schemeClr val="tx1"/>
                </a:solidFill>
                <a:latin typeface="+mn-lt"/>
                <a:ea typeface="Times New Roman" pitchFamily="18" charset="0"/>
                <a:cs typeface="Arial" pitchFamily="34" charset="0"/>
              </a:rPr>
              <a:t>down-regulated</a:t>
            </a:r>
            <a:r>
              <a:rPr kumimoji="0" lang="en-US" sz="2400" dirty="0">
                <a:solidFill>
                  <a:schemeClr val="tx1"/>
                </a:solidFill>
                <a:latin typeface="+mn-lt"/>
                <a:ea typeface="Times New Roman" pitchFamily="18" charset="0"/>
                <a:cs typeface="Arial" pitchFamily="34" charset="0"/>
              </a:rPr>
              <a:t>, and ATP synthesis is more dependent on glucose</a:t>
            </a:r>
          </a:p>
          <a:p>
            <a:pPr marL="228600" lvl="0" indent="-228600" eaLnBrk="1" hangingPunct="1">
              <a:lnSpc>
                <a:spcPts val="3000"/>
              </a:lnSpc>
              <a:spcBef>
                <a:spcPct val="0"/>
              </a:spcBef>
              <a:spcAft>
                <a:spcPts val="1800"/>
              </a:spcAft>
              <a:buClr>
                <a:srgbClr val="0033CC"/>
              </a:buClr>
              <a:buSzPct val="120000"/>
              <a:buFont typeface="Arial" pitchFamily="34" charset="0"/>
              <a:buChar char="•"/>
            </a:pPr>
            <a:r>
              <a:rPr kumimoji="0" lang="en-US" sz="2400" dirty="0">
                <a:solidFill>
                  <a:schemeClr val="tx1"/>
                </a:solidFill>
                <a:latin typeface="+mn-lt"/>
                <a:ea typeface="Times New Roman" pitchFamily="18" charset="0"/>
                <a:cs typeface="Arial" pitchFamily="34" charset="0"/>
              </a:rPr>
              <a:t>In advanced heart failure</a:t>
            </a:r>
            <a:r>
              <a:rPr kumimoji="0" lang="en-US" sz="2400" dirty="0" smtClean="0">
                <a:solidFill>
                  <a:schemeClr val="tx1"/>
                </a:solidFill>
                <a:latin typeface="+mn-lt"/>
                <a:ea typeface="Times New Roman" pitchFamily="18" charset="0"/>
                <a:cs typeface="Arial" pitchFamily="34" charset="0"/>
              </a:rPr>
              <a:t>, the </a:t>
            </a:r>
            <a:r>
              <a:rPr kumimoji="0" lang="en-US" sz="2400" dirty="0">
                <a:solidFill>
                  <a:schemeClr val="tx1"/>
                </a:solidFill>
                <a:latin typeface="+mn-lt"/>
                <a:ea typeface="Times New Roman" pitchFamily="18" charset="0"/>
                <a:cs typeface="Arial" pitchFamily="34" charset="0"/>
              </a:rPr>
              <a:t>myocardium </a:t>
            </a:r>
            <a:r>
              <a:rPr kumimoji="0" lang="en-US" sz="2400" dirty="0" smtClean="0">
                <a:solidFill>
                  <a:schemeClr val="tx1"/>
                </a:solidFill>
                <a:latin typeface="+mn-lt"/>
                <a:ea typeface="Times New Roman" pitchFamily="18" charset="0"/>
                <a:cs typeface="Arial" pitchFamily="34" charset="0"/>
              </a:rPr>
              <a:t>also becomes </a:t>
            </a:r>
            <a:r>
              <a:rPr kumimoji="0" lang="en-US" sz="2400" dirty="0">
                <a:solidFill>
                  <a:schemeClr val="tx1"/>
                </a:solidFill>
                <a:latin typeface="+mn-lt"/>
                <a:ea typeface="Times New Roman" pitchFamily="18" charset="0"/>
                <a:cs typeface="Arial" pitchFamily="34" charset="0"/>
              </a:rPr>
              <a:t>insulin-resistant, which limits glucose</a:t>
            </a:r>
            <a:r>
              <a:rPr lang="en-US" sz="2400" dirty="0">
                <a:solidFill>
                  <a:schemeClr val="tx1"/>
                </a:solidFill>
                <a:latin typeface="+mn-lt"/>
                <a:ea typeface="Times New Roman" pitchFamily="18" charset="0"/>
                <a:cs typeface="Arial" pitchFamily="34" charset="0"/>
              </a:rPr>
              <a:t> uptake and further limits ATP production</a:t>
            </a:r>
            <a:r>
              <a:rPr kumimoji="0" lang="en-US" sz="2400" dirty="0">
                <a:solidFill>
                  <a:schemeClr val="tx1"/>
                </a:solidFill>
                <a:latin typeface="+mn-lt"/>
                <a:ea typeface="Times New Roman" pitchFamily="18" charset="0"/>
                <a:cs typeface="Arial" pitchFamily="34" charset="0"/>
              </a:rPr>
              <a:t> </a:t>
            </a:r>
            <a:endParaRPr kumimoji="0" lang="en-US" sz="2400" dirty="0" smtClean="0">
              <a:solidFill>
                <a:schemeClr val="tx1"/>
              </a:solidFill>
              <a:latin typeface="+mn-lt"/>
              <a:ea typeface="Times New Roman" pitchFamily="18" charset="0"/>
              <a:cs typeface="Arial" pitchFamily="34" charset="0"/>
            </a:endParaRPr>
          </a:p>
          <a:p>
            <a:pPr marL="228600" indent="-228600" eaLnBrk="1" hangingPunct="1">
              <a:lnSpc>
                <a:spcPts val="3000"/>
              </a:lnSpc>
              <a:spcBef>
                <a:spcPct val="0"/>
              </a:spcBef>
              <a:spcAft>
                <a:spcPts val="1800"/>
              </a:spcAft>
              <a:buClr>
                <a:srgbClr val="0033CC"/>
              </a:buClr>
              <a:buSzPct val="120000"/>
              <a:buFont typeface="Arial" pitchFamily="34" charset="0"/>
              <a:buChar char="•"/>
            </a:pPr>
            <a:r>
              <a:rPr kumimoji="0" lang="en-US" sz="2400" dirty="0">
                <a:solidFill>
                  <a:schemeClr val="tx1"/>
                </a:solidFill>
                <a:latin typeface="+mn-lt"/>
                <a:ea typeface="Times New Roman" pitchFamily="18" charset="0"/>
                <a:cs typeface="Arial" pitchFamily="34" charset="0"/>
              </a:rPr>
              <a:t>No current heart failure therapy directly targets these </a:t>
            </a:r>
            <a:r>
              <a:rPr kumimoji="0" lang="en-US" sz="2400" dirty="0" smtClean="0">
                <a:solidFill>
                  <a:schemeClr val="tx1"/>
                </a:solidFill>
                <a:latin typeface="+mn-lt"/>
                <a:ea typeface="Times New Roman" pitchFamily="18" charset="0"/>
                <a:cs typeface="Arial" pitchFamily="34" charset="0"/>
              </a:rPr>
              <a:t>metabolic derangements</a:t>
            </a:r>
            <a:endParaRPr kumimoji="0" lang="en-US" sz="2400" dirty="0">
              <a:solidFill>
                <a:schemeClr val="tx1"/>
              </a:solidFill>
              <a:latin typeface="+mn-lt"/>
            </a:endParaRPr>
          </a:p>
        </p:txBody>
      </p:sp>
    </p:spTree>
    <p:extLst>
      <p:ext uri="{BB962C8B-B14F-4D97-AF65-F5344CB8AC3E}">
        <p14:creationId xmlns:p14="http://schemas.microsoft.com/office/powerpoint/2010/main" val="3025034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 y="1524000"/>
            <a:ext cx="8427720" cy="3710759"/>
          </a:xfrm>
          <a:prstGeom prst="rect">
            <a:avLst/>
          </a:prstGeom>
          <a:noFill/>
        </p:spPr>
        <p:txBody>
          <a:bodyPr wrap="square" rtlCol="0">
            <a:spAutoFit/>
          </a:bodyPr>
          <a:lstStyle/>
          <a:p>
            <a:pPr marL="231775" indent="-231775">
              <a:lnSpc>
                <a:spcPct val="110000"/>
              </a:lnSpc>
              <a:spcBef>
                <a:spcPts val="0"/>
              </a:spcBef>
              <a:spcAft>
                <a:spcPts val="2400"/>
              </a:spcAft>
              <a:buClr>
                <a:srgbClr val="0033CC"/>
              </a:buClr>
              <a:buSzPct val="145000"/>
              <a:buFont typeface="Arial" pitchFamily="34" charset="0"/>
              <a:buChar char="•"/>
            </a:pPr>
            <a:r>
              <a:rPr lang="en-US" dirty="0" smtClean="0">
                <a:solidFill>
                  <a:schemeClr val="tx1"/>
                </a:solidFill>
                <a:latin typeface="+mn-lt"/>
                <a:cs typeface="Arial" pitchFamily="34" charset="0"/>
              </a:rPr>
              <a:t>Glucagon-like peptide-1 (GLP-1) augments glucose uptake by increasing insulin secretion and insulin sensitivity  </a:t>
            </a:r>
          </a:p>
          <a:p>
            <a:pPr marL="231775" indent="-231775">
              <a:lnSpc>
                <a:spcPct val="110000"/>
              </a:lnSpc>
              <a:spcBef>
                <a:spcPts val="0"/>
              </a:spcBef>
              <a:spcAft>
                <a:spcPts val="2400"/>
              </a:spcAft>
              <a:buClr>
                <a:schemeClr val="bg1"/>
              </a:buClr>
              <a:buSzPct val="145000"/>
              <a:buFont typeface="Arial" pitchFamily="34" charset="0"/>
              <a:buChar char="•"/>
            </a:pPr>
            <a:r>
              <a:rPr lang="en-US" dirty="0" smtClean="0">
                <a:solidFill>
                  <a:srgbClr val="1D1D1D"/>
                </a:solidFill>
                <a:latin typeface="+mn-lt"/>
              </a:rPr>
              <a:t>In </a:t>
            </a:r>
            <a:r>
              <a:rPr lang="en-US" dirty="0">
                <a:solidFill>
                  <a:srgbClr val="1D1D1D"/>
                </a:solidFill>
                <a:latin typeface="+mn-lt"/>
              </a:rPr>
              <a:t>a pilot study of 12 </a:t>
            </a:r>
            <a:r>
              <a:rPr lang="en-US" dirty="0" smtClean="0">
                <a:solidFill>
                  <a:srgbClr val="1D1D1D"/>
                </a:solidFill>
                <a:latin typeface="+mn-lt"/>
              </a:rPr>
              <a:t>patients with </a:t>
            </a:r>
            <a:r>
              <a:rPr lang="en-US" dirty="0">
                <a:solidFill>
                  <a:srgbClr val="1D1D1D"/>
                </a:solidFill>
                <a:latin typeface="+mn-lt"/>
              </a:rPr>
              <a:t>advanced HF </a:t>
            </a:r>
            <a:r>
              <a:rPr lang="en-US" dirty="0" smtClean="0">
                <a:solidFill>
                  <a:srgbClr val="1D1D1D"/>
                </a:solidFill>
                <a:latin typeface="+mn-lt"/>
              </a:rPr>
              <a:t>and reduced </a:t>
            </a:r>
            <a:r>
              <a:rPr lang="en-US" dirty="0">
                <a:solidFill>
                  <a:srgbClr val="1D1D1D"/>
                </a:solidFill>
                <a:latin typeface="+mn-lt"/>
              </a:rPr>
              <a:t>EF, </a:t>
            </a:r>
            <a:r>
              <a:rPr lang="en-US" dirty="0" smtClean="0">
                <a:solidFill>
                  <a:srgbClr val="1D1D1D"/>
                </a:solidFill>
                <a:latin typeface="+mn-lt"/>
              </a:rPr>
              <a:t>five weeks </a:t>
            </a:r>
            <a:r>
              <a:rPr lang="en-US" dirty="0">
                <a:solidFill>
                  <a:srgbClr val="1D1D1D"/>
                </a:solidFill>
                <a:latin typeface="+mn-lt"/>
              </a:rPr>
              <a:t>of therapy with </a:t>
            </a:r>
            <a:r>
              <a:rPr lang="en-US" dirty="0" smtClean="0">
                <a:solidFill>
                  <a:srgbClr val="1D1D1D"/>
                </a:solidFill>
                <a:latin typeface="+mn-lt"/>
              </a:rPr>
              <a:t>continuous GLP</a:t>
            </a:r>
            <a:r>
              <a:rPr lang="en-US" dirty="0">
                <a:solidFill>
                  <a:srgbClr val="1D1D1D"/>
                </a:solidFill>
                <a:latin typeface="+mn-lt"/>
              </a:rPr>
              <a:t>-1 improved LVEF, exercise </a:t>
            </a:r>
            <a:r>
              <a:rPr lang="en-US" dirty="0" smtClean="0">
                <a:solidFill>
                  <a:srgbClr val="1D1D1D"/>
                </a:solidFill>
                <a:latin typeface="+mn-lt"/>
              </a:rPr>
              <a:t>and </a:t>
            </a:r>
            <a:r>
              <a:rPr lang="en-US" dirty="0">
                <a:solidFill>
                  <a:srgbClr val="1D1D1D"/>
                </a:solidFill>
                <a:latin typeface="+mn-lt"/>
              </a:rPr>
              <a:t>quality of life compared with </a:t>
            </a:r>
            <a:r>
              <a:rPr lang="en-US" dirty="0" smtClean="0">
                <a:solidFill>
                  <a:srgbClr val="1D1D1D"/>
                </a:solidFill>
                <a:latin typeface="+mn-lt"/>
              </a:rPr>
              <a:t>controls</a:t>
            </a:r>
            <a:endParaRPr lang="en-US" dirty="0" smtClean="0">
              <a:solidFill>
                <a:schemeClr val="tx1"/>
              </a:solidFill>
              <a:latin typeface="+mn-lt"/>
              <a:cs typeface="Arial" pitchFamily="34" charset="0"/>
            </a:endParaRPr>
          </a:p>
        </p:txBody>
      </p:sp>
      <p:sp>
        <p:nvSpPr>
          <p:cNvPr id="3" name="TextBox 2"/>
          <p:cNvSpPr txBox="1"/>
          <p:nvPr/>
        </p:nvSpPr>
        <p:spPr>
          <a:xfrm>
            <a:off x="228600" y="457200"/>
            <a:ext cx="7924800" cy="584776"/>
          </a:xfrm>
          <a:prstGeom prst="rect">
            <a:avLst/>
          </a:prstGeom>
          <a:noFill/>
        </p:spPr>
        <p:txBody>
          <a:bodyPr wrap="square" rtlCol="0">
            <a:spAutoFit/>
          </a:bodyPr>
          <a:lstStyle/>
          <a:p>
            <a:pPr>
              <a:buNone/>
            </a:pPr>
            <a:r>
              <a:rPr lang="en-US" sz="3200" b="1" dirty="0" smtClean="0">
                <a:solidFill>
                  <a:srgbClr val="990000"/>
                </a:solidFill>
                <a:latin typeface="+mj-lt"/>
                <a:ea typeface="ＭＳ Ｐゴシック"/>
                <a:cs typeface="ＭＳ Ｐゴシック"/>
              </a:rPr>
              <a:t>GLP</a:t>
            </a:r>
            <a:r>
              <a:rPr lang="en-US" sz="3200" b="1" dirty="0">
                <a:solidFill>
                  <a:srgbClr val="990000"/>
                </a:solidFill>
                <a:latin typeface="+mj-lt"/>
                <a:ea typeface="ＭＳ Ｐゴシック"/>
                <a:cs typeface="ＭＳ Ｐゴシック"/>
              </a:rPr>
              <a:t>-1 </a:t>
            </a:r>
            <a:r>
              <a:rPr lang="en-US" sz="3200" b="1" dirty="0" smtClean="0">
                <a:solidFill>
                  <a:srgbClr val="990000"/>
                </a:solidFill>
                <a:latin typeface="+mj-lt"/>
                <a:ea typeface="ＭＳ Ｐゴシック"/>
                <a:cs typeface="ＭＳ Ｐゴシック"/>
              </a:rPr>
              <a:t>improves </a:t>
            </a:r>
            <a:r>
              <a:rPr lang="en-US" sz="3200" b="1" dirty="0">
                <a:solidFill>
                  <a:srgbClr val="990000"/>
                </a:solidFill>
                <a:latin typeface="+mj-lt"/>
                <a:ea typeface="ＭＳ Ｐゴシック"/>
                <a:cs typeface="ＭＳ Ｐゴシック"/>
              </a:rPr>
              <a:t>glucose </a:t>
            </a:r>
            <a:r>
              <a:rPr lang="en-US" sz="3200" b="1" dirty="0" smtClean="0">
                <a:solidFill>
                  <a:srgbClr val="990000"/>
                </a:solidFill>
                <a:latin typeface="+mj-lt"/>
                <a:ea typeface="ＭＳ Ｐゴシック"/>
                <a:cs typeface="ＭＳ Ｐゴシック"/>
              </a:rPr>
              <a:t>utilization</a:t>
            </a:r>
            <a:endParaRPr lang="en-US" sz="3200" b="1" dirty="0">
              <a:solidFill>
                <a:srgbClr val="990000"/>
              </a:solidFill>
              <a:latin typeface="+mj-lt"/>
              <a:ea typeface="ＭＳ Ｐゴシック"/>
              <a:cs typeface="ＭＳ Ｐゴシック"/>
            </a:endParaRPr>
          </a:p>
        </p:txBody>
      </p:sp>
    </p:spTree>
    <p:extLst>
      <p:ext uri="{BB962C8B-B14F-4D97-AF65-F5344CB8AC3E}">
        <p14:creationId xmlns:p14="http://schemas.microsoft.com/office/powerpoint/2010/main" val="751636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6324600" cy="584743"/>
          </a:xfrm>
          <a:prstGeom prst="rect">
            <a:avLst/>
          </a:prstGeom>
          <a:noFill/>
        </p:spPr>
        <p:txBody>
          <a:bodyPr wrap="square" lIns="91407" tIns="45704" rIns="91407" bIns="45704" rtlCol="0">
            <a:spAutoFit/>
          </a:bodyPr>
          <a:lstStyle/>
          <a:p>
            <a:pPr>
              <a:buNone/>
            </a:pPr>
            <a:r>
              <a:rPr lang="en-US" sz="3200" b="1" dirty="0" smtClean="0">
                <a:solidFill>
                  <a:schemeClr val="tx2">
                    <a:lumMod val="75000"/>
                  </a:schemeClr>
                </a:solidFill>
                <a:latin typeface="+mj-lt"/>
              </a:rPr>
              <a:t>Hypothesis</a:t>
            </a:r>
            <a:endParaRPr lang="en-US" sz="3200" b="1" dirty="0">
              <a:solidFill>
                <a:schemeClr val="tx2">
                  <a:lumMod val="75000"/>
                </a:schemeClr>
              </a:solidFill>
              <a:latin typeface="+mj-lt"/>
            </a:endParaRPr>
          </a:p>
        </p:txBody>
      </p:sp>
      <p:sp>
        <p:nvSpPr>
          <p:cNvPr id="3" name="TextBox 2"/>
          <p:cNvSpPr txBox="1"/>
          <p:nvPr/>
        </p:nvSpPr>
        <p:spPr>
          <a:xfrm>
            <a:off x="762000" y="1676400"/>
            <a:ext cx="7315200" cy="2245166"/>
          </a:xfrm>
          <a:prstGeom prst="rect">
            <a:avLst/>
          </a:prstGeom>
          <a:noFill/>
        </p:spPr>
        <p:txBody>
          <a:bodyPr wrap="square" rtlCol="0">
            <a:spAutoFit/>
          </a:bodyPr>
          <a:lstStyle/>
          <a:p>
            <a:pPr>
              <a:lnSpc>
                <a:spcPts val="3380"/>
              </a:lnSpc>
              <a:buNone/>
            </a:pPr>
            <a:r>
              <a:rPr lang="en-US" dirty="0">
                <a:solidFill>
                  <a:srgbClr val="1D1D1D"/>
                </a:solidFill>
                <a:latin typeface="+mn-lt"/>
              </a:rPr>
              <a:t>S</a:t>
            </a:r>
            <a:r>
              <a:rPr lang="en-US" dirty="0" smtClean="0">
                <a:solidFill>
                  <a:srgbClr val="1D1D1D"/>
                </a:solidFill>
                <a:latin typeface="+mn-lt"/>
              </a:rPr>
              <a:t>ustained </a:t>
            </a:r>
            <a:r>
              <a:rPr lang="en-US" dirty="0">
                <a:solidFill>
                  <a:srgbClr val="1D1D1D"/>
                </a:solidFill>
                <a:latin typeface="+mn-lt"/>
              </a:rPr>
              <a:t>therapy </a:t>
            </a:r>
            <a:r>
              <a:rPr lang="en-US" dirty="0" smtClean="0">
                <a:solidFill>
                  <a:srgbClr val="1D1D1D"/>
                </a:solidFill>
                <a:latin typeface="+mn-lt"/>
              </a:rPr>
              <a:t>with the GLP</a:t>
            </a:r>
            <a:r>
              <a:rPr lang="en-US" dirty="0">
                <a:solidFill>
                  <a:srgbClr val="1D1D1D"/>
                </a:solidFill>
                <a:latin typeface="+mn-lt"/>
              </a:rPr>
              <a:t>-1 agonist </a:t>
            </a:r>
            <a:r>
              <a:rPr lang="en-US" dirty="0" err="1" smtClean="0">
                <a:solidFill>
                  <a:srgbClr val="1D1D1D"/>
                </a:solidFill>
                <a:latin typeface="+mn-lt"/>
              </a:rPr>
              <a:t>liraglutide</a:t>
            </a:r>
            <a:r>
              <a:rPr lang="en-US" dirty="0" smtClean="0">
                <a:solidFill>
                  <a:srgbClr val="1D1D1D"/>
                </a:solidFill>
                <a:latin typeface="+mn-lt"/>
              </a:rPr>
              <a:t> initiated </a:t>
            </a:r>
            <a:r>
              <a:rPr lang="en-US" dirty="0">
                <a:solidFill>
                  <a:srgbClr val="1D1D1D"/>
                </a:solidFill>
                <a:latin typeface="+mn-lt"/>
              </a:rPr>
              <a:t>during the post-acute </a:t>
            </a:r>
            <a:r>
              <a:rPr lang="en-US" dirty="0" smtClean="0">
                <a:solidFill>
                  <a:srgbClr val="1D1D1D"/>
                </a:solidFill>
                <a:latin typeface="+mn-lt"/>
              </a:rPr>
              <a:t>HF discharge </a:t>
            </a:r>
            <a:r>
              <a:rPr lang="en-US" dirty="0">
                <a:solidFill>
                  <a:srgbClr val="1D1D1D"/>
                </a:solidFill>
                <a:latin typeface="+mn-lt"/>
              </a:rPr>
              <a:t>period will be associated with greater clinical stability through 180 days as assessed by a composite clinical </a:t>
            </a:r>
            <a:r>
              <a:rPr lang="en-US" dirty="0" smtClean="0">
                <a:solidFill>
                  <a:srgbClr val="1D1D1D"/>
                </a:solidFill>
                <a:latin typeface="+mn-lt"/>
              </a:rPr>
              <a:t>endpoint.</a:t>
            </a:r>
            <a:endParaRPr lang="en-US" dirty="0">
              <a:solidFill>
                <a:srgbClr val="1D1D1D"/>
              </a:solidFill>
              <a:latin typeface="+mn-lt"/>
            </a:endParaRPr>
          </a:p>
        </p:txBody>
      </p:sp>
    </p:spTree>
    <p:extLst>
      <p:ext uri="{BB962C8B-B14F-4D97-AF65-F5344CB8AC3E}">
        <p14:creationId xmlns:p14="http://schemas.microsoft.com/office/powerpoint/2010/main" val="2976382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381000"/>
            <a:ext cx="5181600" cy="670560"/>
          </a:xfrm>
          <a:prstGeom prst="rect">
            <a:avLst/>
          </a:prstGeom>
        </p:spPr>
        <p:txBody>
          <a:bodyPr lIns="91407" tIns="45704" rIns="91407" bIns="45704">
            <a:noAutofit/>
          </a:bodyPr>
          <a:lstStyle/>
          <a:p>
            <a:pPr defTabSz="914079" eaLnBrk="1" fontAlgn="auto" hangingPunct="1">
              <a:spcBef>
                <a:spcPct val="0"/>
              </a:spcBef>
              <a:spcAft>
                <a:spcPts val="0"/>
              </a:spcAft>
              <a:buNone/>
              <a:defRPr/>
            </a:pPr>
            <a:r>
              <a:rPr kumimoji="0" lang="en-US" sz="3200" b="1" dirty="0">
                <a:solidFill>
                  <a:schemeClr val="tx2">
                    <a:lumMod val="75000"/>
                  </a:schemeClr>
                </a:solidFill>
                <a:latin typeface="Arial" pitchFamily="34" charset="0"/>
                <a:ea typeface="+mj-ea"/>
                <a:cs typeface="Arial" pitchFamily="34" charset="0"/>
              </a:rPr>
              <a:t>Study </a:t>
            </a:r>
            <a:r>
              <a:rPr kumimoji="0" lang="en-US" sz="3200" b="1" dirty="0" smtClean="0">
                <a:solidFill>
                  <a:schemeClr val="tx2">
                    <a:lumMod val="75000"/>
                  </a:schemeClr>
                </a:solidFill>
                <a:latin typeface="Arial" pitchFamily="34" charset="0"/>
                <a:ea typeface="+mj-ea"/>
                <a:cs typeface="Arial" pitchFamily="34" charset="0"/>
              </a:rPr>
              <a:t>Population</a:t>
            </a:r>
            <a:endParaRPr kumimoji="0" lang="en-US" sz="3200" b="1" dirty="0">
              <a:solidFill>
                <a:schemeClr val="tx2">
                  <a:lumMod val="75000"/>
                </a:schemeClr>
              </a:solidFill>
              <a:latin typeface="Arial" pitchFamily="34" charset="0"/>
              <a:ea typeface="+mj-ea"/>
              <a:cs typeface="Arial" pitchFamily="34" charset="0"/>
            </a:endParaRPr>
          </a:p>
        </p:txBody>
      </p:sp>
      <p:sp>
        <p:nvSpPr>
          <p:cNvPr id="4" name="TextBox 3"/>
          <p:cNvSpPr txBox="1"/>
          <p:nvPr/>
        </p:nvSpPr>
        <p:spPr>
          <a:xfrm>
            <a:off x="381000" y="1340378"/>
            <a:ext cx="8382000" cy="4278061"/>
          </a:xfrm>
          <a:prstGeom prst="rect">
            <a:avLst/>
          </a:prstGeom>
          <a:noFill/>
        </p:spPr>
        <p:txBody>
          <a:bodyPr wrap="square" lIns="91407" tIns="45704" rIns="91407" bIns="45704" rtlCol="0">
            <a:spAutoFit/>
          </a:bodyPr>
          <a:lstStyle/>
          <a:p>
            <a:pPr marL="342780" indent="-342780">
              <a:spcBef>
                <a:spcPts val="2400"/>
              </a:spcBef>
              <a:buClr>
                <a:schemeClr val="bg1"/>
              </a:buClr>
              <a:buSzPct val="145000"/>
              <a:buFont typeface="Arial" pitchFamily="34" charset="0"/>
              <a:buChar char="•"/>
            </a:pPr>
            <a:r>
              <a:rPr lang="en-US" sz="2400" dirty="0" smtClean="0">
                <a:solidFill>
                  <a:schemeClr val="tx1"/>
                </a:solidFill>
                <a:latin typeface="Arial" pitchFamily="34" charset="0"/>
                <a:cs typeface="Arial" pitchFamily="34" charset="0"/>
              </a:rPr>
              <a:t>300 adults with a prior </a:t>
            </a:r>
            <a:r>
              <a:rPr lang="en-US" sz="2400" dirty="0">
                <a:solidFill>
                  <a:schemeClr val="tx1"/>
                </a:solidFill>
                <a:latin typeface="Arial" pitchFamily="34" charset="0"/>
                <a:cs typeface="Arial" pitchFamily="34" charset="0"/>
              </a:rPr>
              <a:t>clinical diagnosis of </a:t>
            </a:r>
            <a:r>
              <a:rPr lang="en-US" sz="2400" dirty="0" smtClean="0">
                <a:solidFill>
                  <a:schemeClr val="tx1"/>
                </a:solidFill>
                <a:latin typeface="Arial" pitchFamily="34" charset="0"/>
                <a:cs typeface="Arial" pitchFamily="34" charset="0"/>
              </a:rPr>
              <a:t>HF who were hospitalized for an acute heart failure syndrome (AHFS)</a:t>
            </a:r>
            <a:endParaRPr lang="en-US" sz="2400" dirty="0">
              <a:solidFill>
                <a:schemeClr val="tx1"/>
              </a:solidFill>
              <a:latin typeface="Arial" pitchFamily="34" charset="0"/>
              <a:cs typeface="Arial" pitchFamily="34" charset="0"/>
            </a:endParaRPr>
          </a:p>
          <a:p>
            <a:pPr marL="342780" indent="-342780">
              <a:spcBef>
                <a:spcPts val="2400"/>
              </a:spcBef>
              <a:buClr>
                <a:schemeClr val="bg1"/>
              </a:buClr>
              <a:buSzPct val="145000"/>
              <a:buFont typeface="Arial" pitchFamily="34" charset="0"/>
              <a:buChar char="•"/>
            </a:pPr>
            <a:r>
              <a:rPr lang="en-US" sz="2400" dirty="0">
                <a:solidFill>
                  <a:schemeClr val="tx1"/>
                </a:solidFill>
                <a:latin typeface="Arial" pitchFamily="34" charset="0"/>
                <a:cs typeface="Arial" pitchFamily="34" charset="0"/>
              </a:rPr>
              <a:t>LVEF ≤ 40% during preceding 3 months</a:t>
            </a:r>
          </a:p>
          <a:p>
            <a:pPr marL="342780" indent="-342780">
              <a:spcBef>
                <a:spcPts val="2400"/>
              </a:spcBef>
              <a:buClr>
                <a:schemeClr val="bg1"/>
              </a:buClr>
              <a:buSzPct val="145000"/>
              <a:buFont typeface="Arial" pitchFamily="34" charset="0"/>
              <a:buChar char="•"/>
            </a:pPr>
            <a:r>
              <a:rPr lang="en-US" sz="2400" dirty="0" smtClean="0">
                <a:solidFill>
                  <a:schemeClr val="tx1"/>
                </a:solidFill>
                <a:latin typeface="Arial" pitchFamily="34" charset="0"/>
                <a:cs typeface="Arial" pitchFamily="34" charset="0"/>
              </a:rPr>
              <a:t>On evidence-based medication for HF</a:t>
            </a:r>
          </a:p>
          <a:p>
            <a:pPr marL="342780" indent="-342780">
              <a:spcBef>
                <a:spcPts val="2400"/>
              </a:spcBef>
              <a:buClr>
                <a:schemeClr val="bg1"/>
              </a:buClr>
              <a:buSzPct val="145000"/>
              <a:buFont typeface="Arial" pitchFamily="34" charset="0"/>
              <a:buChar char="•"/>
            </a:pPr>
            <a:r>
              <a:rPr lang="en-US" sz="2400" dirty="0" smtClean="0">
                <a:solidFill>
                  <a:schemeClr val="tx1"/>
                </a:solidFill>
                <a:latin typeface="Arial" pitchFamily="34" charset="0"/>
                <a:cs typeface="Arial" pitchFamily="34" charset="0"/>
              </a:rPr>
              <a:t>Use </a:t>
            </a:r>
            <a:r>
              <a:rPr lang="en-US" sz="2400" dirty="0">
                <a:solidFill>
                  <a:schemeClr val="tx1"/>
                </a:solidFill>
                <a:latin typeface="Arial" pitchFamily="34" charset="0"/>
                <a:cs typeface="Arial" pitchFamily="34" charset="0"/>
              </a:rPr>
              <a:t>of at least 40 mg </a:t>
            </a:r>
            <a:r>
              <a:rPr lang="en-US" sz="2400" dirty="0" smtClean="0">
                <a:solidFill>
                  <a:schemeClr val="tx1"/>
                </a:solidFill>
                <a:latin typeface="Arial" pitchFamily="34" charset="0"/>
                <a:cs typeface="Arial" pitchFamily="34" charset="0"/>
              </a:rPr>
              <a:t>of </a:t>
            </a:r>
            <a:r>
              <a:rPr lang="en-US" sz="2400" dirty="0">
                <a:solidFill>
                  <a:schemeClr val="tx1"/>
                </a:solidFill>
                <a:latin typeface="Arial" pitchFamily="34" charset="0"/>
                <a:cs typeface="Arial" pitchFamily="34" charset="0"/>
              </a:rPr>
              <a:t>furosemide total daily </a:t>
            </a:r>
            <a:r>
              <a:rPr lang="en-US" sz="2400" dirty="0" smtClean="0">
                <a:solidFill>
                  <a:schemeClr val="tx1"/>
                </a:solidFill>
                <a:latin typeface="Arial" pitchFamily="34" charset="0"/>
                <a:cs typeface="Arial" pitchFamily="34" charset="0"/>
              </a:rPr>
              <a:t>(</a:t>
            </a:r>
            <a:r>
              <a:rPr lang="en-US" sz="2400" dirty="0">
                <a:solidFill>
                  <a:schemeClr val="tx1"/>
                </a:solidFill>
                <a:latin typeface="Arial" pitchFamily="34" charset="0"/>
                <a:cs typeface="Arial" pitchFamily="34" charset="0"/>
              </a:rPr>
              <a:t>or equivalent) prior to admission for </a:t>
            </a:r>
            <a:r>
              <a:rPr lang="en-US" sz="2400" dirty="0" smtClean="0">
                <a:solidFill>
                  <a:schemeClr val="tx1"/>
                </a:solidFill>
                <a:latin typeface="Arial" pitchFamily="34" charset="0"/>
                <a:cs typeface="Arial" pitchFamily="34" charset="0"/>
              </a:rPr>
              <a:t>AHFS</a:t>
            </a:r>
          </a:p>
          <a:p>
            <a:pPr marL="342780" indent="-342780">
              <a:spcBef>
                <a:spcPts val="2400"/>
              </a:spcBef>
              <a:buClr>
                <a:schemeClr val="bg1"/>
              </a:buClr>
              <a:buSzPct val="145000"/>
              <a:buFont typeface="Arial" pitchFamily="34" charset="0"/>
              <a:buChar char="•"/>
            </a:pPr>
            <a:r>
              <a:rPr lang="en-US" sz="2400" dirty="0" smtClean="0">
                <a:solidFill>
                  <a:schemeClr val="tx1"/>
                </a:solidFill>
                <a:latin typeface="Arial" pitchFamily="34" charset="0"/>
                <a:cs typeface="Arial" pitchFamily="34" charset="0"/>
              </a:rPr>
              <a:t>Both </a:t>
            </a:r>
            <a:r>
              <a:rPr lang="en-US" sz="2400" dirty="0">
                <a:solidFill>
                  <a:schemeClr val="tx1"/>
                </a:solidFill>
                <a:latin typeface="Arial" pitchFamily="34" charset="0"/>
                <a:cs typeface="Arial" pitchFamily="34" charset="0"/>
              </a:rPr>
              <a:t>diabetics and non-diabetics were </a:t>
            </a:r>
            <a:r>
              <a:rPr lang="en-US" sz="2400" dirty="0" smtClean="0">
                <a:solidFill>
                  <a:schemeClr val="tx1"/>
                </a:solidFill>
                <a:latin typeface="Arial" pitchFamily="34" charset="0"/>
                <a:cs typeface="Arial" pitchFamily="34" charset="0"/>
              </a:rPr>
              <a:t>included   (stratified to assure balanced treatment allocation)</a:t>
            </a:r>
            <a:endParaRPr lang="en-US"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02349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Study Design</a:t>
            </a:r>
            <a:endParaRPr lang="en-US" sz="3200" b="1" dirty="0"/>
          </a:p>
        </p:txBody>
      </p:sp>
      <p:sp>
        <p:nvSpPr>
          <p:cNvPr id="8" name="Rounded Rectangle 7"/>
          <p:cNvSpPr/>
          <p:nvPr/>
        </p:nvSpPr>
        <p:spPr bwMode="auto">
          <a:xfrm>
            <a:off x="1600200" y="3011448"/>
            <a:ext cx="2667000" cy="493752"/>
          </a:xfrm>
          <a:prstGeom prst="roundRect">
            <a:avLst/>
          </a:prstGeom>
          <a:solidFill>
            <a:schemeClr val="tx2"/>
          </a:solidFill>
          <a:ln w="38100" cap="flat" cmpd="sng" algn="ctr">
            <a:solidFill>
              <a:schemeClr val="tx2"/>
            </a:solidFill>
            <a:prstDash val="solid"/>
            <a:round/>
            <a:headEnd type="none" w="med" len="med"/>
            <a:tailEnd type="triangle" w="med" len="med"/>
          </a:ln>
          <a:effectLst/>
        </p:spPr>
        <p:txBody>
          <a:bodyPr vert="horz" wrap="square" lIns="91440" tIns="45720" rIns="91440" bIns="9144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None/>
              <a:tabLst/>
            </a:pPr>
            <a:r>
              <a:rPr kumimoji="0" lang="en-US" sz="2000" dirty="0" smtClean="0">
                <a:solidFill>
                  <a:schemeClr val="bg2"/>
                </a:solidFill>
                <a:latin typeface="+mj-lt"/>
              </a:rPr>
              <a:t>Placebo 0.6 SQ</a:t>
            </a:r>
            <a:endParaRPr kumimoji="0" lang="en-US" sz="2000" b="0" i="0" u="none" strike="noStrike" cap="none" normalizeH="0" baseline="0" dirty="0">
              <a:ln>
                <a:noFill/>
              </a:ln>
              <a:solidFill>
                <a:schemeClr val="bg2"/>
              </a:solidFill>
              <a:effectLst/>
              <a:latin typeface="+mj-lt"/>
            </a:endParaRPr>
          </a:p>
        </p:txBody>
      </p:sp>
      <p:sp>
        <p:nvSpPr>
          <p:cNvPr id="9" name="Rounded Rectangle 8"/>
          <p:cNvSpPr/>
          <p:nvPr/>
        </p:nvSpPr>
        <p:spPr bwMode="auto">
          <a:xfrm>
            <a:off x="4572000" y="3011448"/>
            <a:ext cx="2743200" cy="493752"/>
          </a:xfrm>
          <a:prstGeom prst="roundRect">
            <a:avLst/>
          </a:prstGeom>
          <a:solidFill>
            <a:schemeClr val="bg1"/>
          </a:solidFill>
          <a:ln w="38100" cap="flat" cmpd="sng" algn="ctr">
            <a:solidFill>
              <a:schemeClr val="bg1"/>
            </a:solidFill>
            <a:prstDash val="solid"/>
            <a:round/>
            <a:headEnd type="none" w="med" len="med"/>
            <a:tailEnd type="triangle" w="med" len="med"/>
          </a:ln>
          <a:effectLst/>
        </p:spPr>
        <p:txBody>
          <a:bodyPr vert="horz" wrap="square" lIns="91440" tIns="45720" rIns="91440" bIns="9144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None/>
              <a:tabLst/>
            </a:pPr>
            <a:r>
              <a:rPr kumimoji="0" lang="en-US" sz="2000" dirty="0" err="1" smtClean="0">
                <a:solidFill>
                  <a:schemeClr val="bg2"/>
                </a:solidFill>
                <a:latin typeface="+mj-lt"/>
              </a:rPr>
              <a:t>Liraglutide</a:t>
            </a:r>
            <a:r>
              <a:rPr kumimoji="0" lang="en-US" sz="2000" dirty="0" smtClean="0">
                <a:solidFill>
                  <a:schemeClr val="bg2"/>
                </a:solidFill>
                <a:latin typeface="+mj-lt"/>
              </a:rPr>
              <a:t> 0.6 SQ</a:t>
            </a:r>
            <a:endParaRPr kumimoji="0" lang="en-US" sz="2000" b="0" i="0" u="none" strike="noStrike" cap="none" normalizeH="0" baseline="0" dirty="0">
              <a:ln>
                <a:noFill/>
              </a:ln>
              <a:solidFill>
                <a:schemeClr val="bg2"/>
              </a:solidFill>
              <a:effectLst/>
              <a:latin typeface="+mj-lt"/>
            </a:endParaRPr>
          </a:p>
        </p:txBody>
      </p:sp>
      <p:sp>
        <p:nvSpPr>
          <p:cNvPr id="25" name="Rounded Rectangle 24"/>
          <p:cNvSpPr/>
          <p:nvPr/>
        </p:nvSpPr>
        <p:spPr bwMode="auto">
          <a:xfrm>
            <a:off x="1600200" y="3584496"/>
            <a:ext cx="2667000" cy="493752"/>
          </a:xfrm>
          <a:prstGeom prst="roundRect">
            <a:avLst/>
          </a:prstGeom>
          <a:solidFill>
            <a:schemeClr val="tx2"/>
          </a:solidFill>
          <a:ln w="38100" cap="flat" cmpd="sng" algn="ctr">
            <a:solidFill>
              <a:schemeClr val="tx2"/>
            </a:solidFill>
            <a:prstDash val="solid"/>
            <a:round/>
            <a:headEnd type="none" w="med" len="med"/>
            <a:tailEnd type="triangle" w="med" len="med"/>
          </a:ln>
          <a:effectLst/>
        </p:spPr>
        <p:txBody>
          <a:bodyPr vert="horz" wrap="square" lIns="91440" tIns="45720" rIns="91440" bIns="9144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None/>
              <a:tabLst/>
            </a:pPr>
            <a:r>
              <a:rPr kumimoji="0" lang="en-US" sz="2000" dirty="0" smtClean="0">
                <a:solidFill>
                  <a:schemeClr val="bg2"/>
                </a:solidFill>
                <a:latin typeface="+mj-lt"/>
              </a:rPr>
              <a:t>Placebo 1.2 SQ</a:t>
            </a:r>
            <a:endParaRPr kumimoji="0" lang="en-US" sz="2000" b="0" i="0" u="none" strike="noStrike" cap="none" normalizeH="0" baseline="0" dirty="0">
              <a:ln>
                <a:noFill/>
              </a:ln>
              <a:solidFill>
                <a:schemeClr val="bg2"/>
              </a:solidFill>
              <a:effectLst/>
              <a:latin typeface="+mj-lt"/>
            </a:endParaRPr>
          </a:p>
        </p:txBody>
      </p:sp>
      <p:sp>
        <p:nvSpPr>
          <p:cNvPr id="26" name="Rounded Rectangle 25"/>
          <p:cNvSpPr/>
          <p:nvPr/>
        </p:nvSpPr>
        <p:spPr bwMode="auto">
          <a:xfrm>
            <a:off x="4572000" y="3584496"/>
            <a:ext cx="2743200" cy="493752"/>
          </a:xfrm>
          <a:prstGeom prst="roundRect">
            <a:avLst/>
          </a:prstGeom>
          <a:solidFill>
            <a:schemeClr val="bg1"/>
          </a:solidFill>
          <a:ln w="38100" cap="flat" cmpd="sng" algn="ctr">
            <a:solidFill>
              <a:schemeClr val="bg1"/>
            </a:solidFill>
            <a:prstDash val="solid"/>
            <a:round/>
            <a:headEnd type="none" w="med" len="med"/>
            <a:tailEnd type="triangle" w="med" len="med"/>
          </a:ln>
          <a:effectLst/>
        </p:spPr>
        <p:txBody>
          <a:bodyPr vert="horz" wrap="square" lIns="91440" tIns="45720" rIns="91440" bIns="9144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None/>
              <a:tabLst/>
            </a:pPr>
            <a:r>
              <a:rPr kumimoji="0" lang="en-US" sz="2000" dirty="0" err="1" smtClean="0">
                <a:solidFill>
                  <a:schemeClr val="bg2"/>
                </a:solidFill>
                <a:latin typeface="+mj-lt"/>
              </a:rPr>
              <a:t>Liraglutide</a:t>
            </a:r>
            <a:r>
              <a:rPr kumimoji="0" lang="en-US" sz="2000" dirty="0" smtClean="0">
                <a:solidFill>
                  <a:schemeClr val="bg2"/>
                </a:solidFill>
                <a:latin typeface="+mj-lt"/>
              </a:rPr>
              <a:t> 1.2 SQ</a:t>
            </a:r>
            <a:endParaRPr kumimoji="0" lang="en-US" sz="2000" b="0" i="0" u="none" strike="noStrike" cap="none" normalizeH="0" baseline="0" dirty="0">
              <a:ln>
                <a:noFill/>
              </a:ln>
              <a:solidFill>
                <a:schemeClr val="bg2"/>
              </a:solidFill>
              <a:effectLst/>
              <a:latin typeface="+mj-lt"/>
            </a:endParaRPr>
          </a:p>
        </p:txBody>
      </p:sp>
      <p:sp>
        <p:nvSpPr>
          <p:cNvPr id="27" name="Rounded Rectangle 26"/>
          <p:cNvSpPr/>
          <p:nvPr/>
        </p:nvSpPr>
        <p:spPr bwMode="auto">
          <a:xfrm>
            <a:off x="1600200" y="4154448"/>
            <a:ext cx="2667000" cy="493752"/>
          </a:xfrm>
          <a:prstGeom prst="roundRect">
            <a:avLst/>
          </a:prstGeom>
          <a:solidFill>
            <a:schemeClr val="tx2"/>
          </a:solidFill>
          <a:ln w="38100" cap="flat" cmpd="sng" algn="ctr">
            <a:solidFill>
              <a:schemeClr val="tx2"/>
            </a:solidFill>
            <a:prstDash val="solid"/>
            <a:round/>
            <a:headEnd type="none" w="med" len="med"/>
            <a:tailEnd type="triangle" w="med" len="med"/>
          </a:ln>
          <a:effectLst/>
        </p:spPr>
        <p:txBody>
          <a:bodyPr vert="horz" wrap="square" lIns="91440" tIns="45720" rIns="91440" bIns="9144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None/>
              <a:tabLst/>
            </a:pPr>
            <a:r>
              <a:rPr kumimoji="0" lang="en-US" sz="2000" dirty="0" smtClean="0">
                <a:solidFill>
                  <a:schemeClr val="bg2"/>
                </a:solidFill>
                <a:latin typeface="+mj-lt"/>
              </a:rPr>
              <a:t>Placebo 1.8 SQ</a:t>
            </a:r>
            <a:endParaRPr kumimoji="0" lang="en-US" sz="2000" b="0" i="0" u="none" strike="noStrike" cap="none" normalizeH="0" baseline="0" dirty="0">
              <a:ln>
                <a:noFill/>
              </a:ln>
              <a:solidFill>
                <a:schemeClr val="bg2"/>
              </a:solidFill>
              <a:effectLst/>
              <a:latin typeface="+mj-lt"/>
            </a:endParaRPr>
          </a:p>
        </p:txBody>
      </p:sp>
      <p:sp>
        <p:nvSpPr>
          <p:cNvPr id="28" name="Rounded Rectangle 27"/>
          <p:cNvSpPr/>
          <p:nvPr/>
        </p:nvSpPr>
        <p:spPr bwMode="auto">
          <a:xfrm>
            <a:off x="4572000" y="4154448"/>
            <a:ext cx="2743200" cy="493752"/>
          </a:xfrm>
          <a:prstGeom prst="roundRect">
            <a:avLst/>
          </a:prstGeom>
          <a:solidFill>
            <a:schemeClr val="bg1"/>
          </a:solidFill>
          <a:ln w="38100" cap="flat" cmpd="sng" algn="ctr">
            <a:solidFill>
              <a:schemeClr val="bg1"/>
            </a:solidFill>
            <a:prstDash val="solid"/>
            <a:round/>
            <a:headEnd type="none" w="med" len="med"/>
            <a:tailEnd type="triangle" w="med" len="med"/>
          </a:ln>
          <a:effectLst/>
        </p:spPr>
        <p:txBody>
          <a:bodyPr vert="horz" wrap="square" lIns="91440" tIns="45720" rIns="91440" bIns="9144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None/>
              <a:tabLst/>
            </a:pPr>
            <a:r>
              <a:rPr kumimoji="0" lang="en-US" sz="2000" dirty="0" err="1" smtClean="0">
                <a:solidFill>
                  <a:schemeClr val="bg2"/>
                </a:solidFill>
                <a:latin typeface="+mj-lt"/>
              </a:rPr>
              <a:t>Liraglutide</a:t>
            </a:r>
            <a:r>
              <a:rPr kumimoji="0" lang="en-US" sz="2000" dirty="0" smtClean="0">
                <a:solidFill>
                  <a:schemeClr val="bg2"/>
                </a:solidFill>
                <a:latin typeface="+mj-lt"/>
              </a:rPr>
              <a:t> 1.8 SQ</a:t>
            </a:r>
            <a:endParaRPr kumimoji="0" lang="en-US" sz="2000" b="0" i="0" u="none" strike="noStrike" cap="none" normalizeH="0" baseline="0" dirty="0">
              <a:ln>
                <a:noFill/>
              </a:ln>
              <a:solidFill>
                <a:schemeClr val="bg2"/>
              </a:solidFill>
              <a:effectLst/>
              <a:latin typeface="+mj-lt"/>
            </a:endParaRPr>
          </a:p>
        </p:txBody>
      </p:sp>
      <p:sp>
        <p:nvSpPr>
          <p:cNvPr id="29" name="Rounded Rectangle 28"/>
          <p:cNvSpPr/>
          <p:nvPr/>
        </p:nvSpPr>
        <p:spPr bwMode="auto">
          <a:xfrm>
            <a:off x="1295400" y="6019800"/>
            <a:ext cx="6705600" cy="493752"/>
          </a:xfrm>
          <a:prstGeom prst="roundRect">
            <a:avLst/>
          </a:prstGeom>
          <a:solidFill>
            <a:srgbClr val="565656"/>
          </a:solidFill>
          <a:ln w="38100" cap="flat" cmpd="sng" algn="ctr">
            <a:solidFill>
              <a:schemeClr val="tx1">
                <a:lumMod val="25000"/>
                <a:lumOff val="75000"/>
              </a:schemeClr>
            </a:solidFill>
            <a:prstDash val="solid"/>
            <a:round/>
            <a:headEnd type="none" w="med" len="med"/>
            <a:tailEnd type="triangle" w="med" len="med"/>
          </a:ln>
          <a:effectLst/>
        </p:spPr>
        <p:txBody>
          <a:bodyPr vert="horz" wrap="square" lIns="91440" tIns="45720" rIns="91440" bIns="91440" numCol="1" rtlCol="0" anchor="t" anchorCtr="0" compatLnSpc="1">
            <a:prstTxWarp prst="textNoShape">
              <a:avLst/>
            </a:prstTxWarp>
            <a:spAutoFit/>
          </a:bodyPr>
          <a:lstStyle/>
          <a:p>
            <a:pPr algn="ctr">
              <a:buNone/>
            </a:pPr>
            <a:r>
              <a:rPr kumimoji="0" lang="en-US" sz="2000" dirty="0" smtClean="0">
                <a:solidFill>
                  <a:schemeClr val="bg2"/>
                </a:solidFill>
                <a:latin typeface="+mn-lt"/>
              </a:rPr>
              <a:t> 180-day </a:t>
            </a:r>
            <a:r>
              <a:rPr kumimoji="0" lang="en-US" sz="2000" dirty="0">
                <a:solidFill>
                  <a:schemeClr val="bg2"/>
                </a:solidFill>
                <a:latin typeface="+mn-lt"/>
              </a:rPr>
              <a:t>Echo-Doppler</a:t>
            </a:r>
            <a:r>
              <a:rPr kumimoji="0" lang="en-US" sz="2000" dirty="0" smtClean="0">
                <a:solidFill>
                  <a:schemeClr val="bg2"/>
                </a:solidFill>
                <a:latin typeface="+mn-lt"/>
              </a:rPr>
              <a:t>, </a:t>
            </a:r>
            <a:r>
              <a:rPr kumimoji="0" lang="en-US" sz="2000" dirty="0">
                <a:solidFill>
                  <a:schemeClr val="bg2"/>
                </a:solidFill>
                <a:latin typeface="+mn-lt"/>
              </a:rPr>
              <a:t>6MWT, KCCQ and Biomarkers</a:t>
            </a:r>
          </a:p>
        </p:txBody>
      </p:sp>
      <p:cxnSp>
        <p:nvCxnSpPr>
          <p:cNvPr id="33" name="Elbow Connector 32"/>
          <p:cNvCxnSpPr/>
          <p:nvPr/>
        </p:nvCxnSpPr>
        <p:spPr bwMode="auto">
          <a:xfrm rot="5400000">
            <a:off x="3028176" y="2418576"/>
            <a:ext cx="649248" cy="609600"/>
          </a:xfrm>
          <a:prstGeom prst="bentConnector3">
            <a:avLst>
              <a:gd name="adj1" fmla="val 50000"/>
            </a:avLst>
          </a:prstGeom>
          <a:solidFill>
            <a:srgbClr val="FE9C09"/>
          </a:solidFill>
          <a:ln w="50800" cap="flat" cmpd="sng" algn="ctr">
            <a:solidFill>
              <a:srgbClr val="3365FB"/>
            </a:solidFill>
            <a:prstDash val="solid"/>
            <a:round/>
            <a:headEnd type="none" w="med" len="med"/>
            <a:tailEnd type="arrow"/>
          </a:ln>
          <a:effectLst>
            <a:outerShdw blurRad="63500" dist="17961" dir="2700000" algn="ctr" rotWithShape="0">
              <a:schemeClr val="bg2"/>
            </a:outerShdw>
          </a:effectLst>
        </p:spPr>
      </p:cxnSp>
      <p:cxnSp>
        <p:nvCxnSpPr>
          <p:cNvPr id="41" name="Elbow Connector 40"/>
          <p:cNvCxnSpPr/>
          <p:nvPr/>
        </p:nvCxnSpPr>
        <p:spPr bwMode="auto">
          <a:xfrm rot="16200000" flipH="1">
            <a:off x="5009376" y="2418576"/>
            <a:ext cx="649248" cy="609600"/>
          </a:xfrm>
          <a:prstGeom prst="bentConnector3">
            <a:avLst>
              <a:gd name="adj1" fmla="val 50000"/>
            </a:avLst>
          </a:prstGeom>
          <a:solidFill>
            <a:srgbClr val="FE9C09"/>
          </a:solidFill>
          <a:ln w="50800" cap="flat" cmpd="sng" algn="ctr">
            <a:solidFill>
              <a:srgbClr val="3365FB"/>
            </a:solidFill>
            <a:prstDash val="solid"/>
            <a:round/>
            <a:headEnd type="none" w="med" len="med"/>
            <a:tailEnd type="arrow"/>
          </a:ln>
          <a:effectLst>
            <a:outerShdw blurRad="63500" dist="17961" dir="2700000" algn="ctr" rotWithShape="0">
              <a:schemeClr val="bg2"/>
            </a:outerShdw>
          </a:effectLst>
        </p:spPr>
      </p:cxnSp>
      <p:sp>
        <p:nvSpPr>
          <p:cNvPr id="17" name="Rounded Rectangle 16"/>
          <p:cNvSpPr/>
          <p:nvPr/>
        </p:nvSpPr>
        <p:spPr bwMode="auto">
          <a:xfrm>
            <a:off x="685800" y="2097048"/>
            <a:ext cx="7696200" cy="493752"/>
          </a:xfrm>
          <a:prstGeom prst="roundRect">
            <a:avLst/>
          </a:prstGeom>
          <a:solidFill>
            <a:schemeClr val="bg2"/>
          </a:solidFill>
          <a:ln w="38100" cap="flat" cmpd="sng" algn="ctr">
            <a:solidFill>
              <a:schemeClr val="tx1">
                <a:lumMod val="25000"/>
                <a:lumOff val="75000"/>
              </a:schemeClr>
            </a:solidFill>
            <a:prstDash val="solid"/>
            <a:round/>
            <a:headEnd type="none" w="med" len="med"/>
            <a:tailEnd type="triangle" w="med" len="med"/>
          </a:ln>
          <a:effectLst/>
        </p:spPr>
        <p:txBody>
          <a:bodyPr vert="horz" wrap="square" lIns="91440" tIns="45720" rIns="91440" bIns="91440" numCol="1" rtlCol="0" anchor="t" anchorCtr="0" compatLnSpc="1">
            <a:prstTxWarp prst="textNoShape">
              <a:avLst/>
            </a:prstTxWarp>
            <a:spAutoFit/>
          </a:bodyPr>
          <a:lstStyle/>
          <a:p>
            <a:pPr algn="ctr">
              <a:spcBef>
                <a:spcPts val="0"/>
              </a:spcBef>
              <a:buNone/>
            </a:pPr>
            <a:r>
              <a:rPr kumimoji="0" lang="en-US" sz="2000" dirty="0" smtClean="0">
                <a:solidFill>
                  <a:schemeClr val="tx1"/>
                </a:solidFill>
                <a:latin typeface="+mn-lt"/>
              </a:rPr>
              <a:t>Double-blind</a:t>
            </a:r>
            <a:r>
              <a:rPr kumimoji="0" lang="en-US" sz="2000" dirty="0">
                <a:solidFill>
                  <a:schemeClr val="tx1"/>
                </a:solidFill>
                <a:latin typeface="+mn-lt"/>
              </a:rPr>
              <a:t>,</a:t>
            </a:r>
            <a:r>
              <a:rPr kumimoji="0" lang="en-US" sz="2000" dirty="0" smtClean="0">
                <a:solidFill>
                  <a:schemeClr val="tx1"/>
                </a:solidFill>
                <a:latin typeface="+mn-lt"/>
              </a:rPr>
              <a:t> 1:1 randomization - stratified by site &amp; diabetes</a:t>
            </a:r>
            <a:endParaRPr kumimoji="0" lang="en-US" sz="2000" dirty="0">
              <a:solidFill>
                <a:schemeClr val="tx1"/>
              </a:solidFill>
              <a:latin typeface="+mn-lt"/>
            </a:endParaRPr>
          </a:p>
        </p:txBody>
      </p:sp>
      <p:cxnSp>
        <p:nvCxnSpPr>
          <p:cNvPr id="43" name="Straight Arrow Connector 42"/>
          <p:cNvCxnSpPr/>
          <p:nvPr/>
        </p:nvCxnSpPr>
        <p:spPr bwMode="auto">
          <a:xfrm>
            <a:off x="4343400" y="1600200"/>
            <a:ext cx="0" cy="533400"/>
          </a:xfrm>
          <a:prstGeom prst="straightConnector1">
            <a:avLst/>
          </a:prstGeom>
          <a:solidFill>
            <a:srgbClr val="FE9C09"/>
          </a:solidFill>
          <a:ln w="50800" cap="flat" cmpd="sng" algn="ctr">
            <a:solidFill>
              <a:srgbClr val="3365FB"/>
            </a:solidFill>
            <a:prstDash val="solid"/>
            <a:round/>
            <a:headEnd type="none" w="med" len="med"/>
            <a:tailEnd type="arrow"/>
          </a:ln>
          <a:effectLst>
            <a:outerShdw blurRad="63500" dist="17961" dir="2700000" algn="ctr" rotWithShape="0">
              <a:schemeClr val="bg2"/>
            </a:outerShdw>
          </a:effectLst>
        </p:spPr>
      </p:cxnSp>
      <p:sp>
        <p:nvSpPr>
          <p:cNvPr id="7" name="Rounded Rectangle 6"/>
          <p:cNvSpPr/>
          <p:nvPr/>
        </p:nvSpPr>
        <p:spPr bwMode="auto">
          <a:xfrm>
            <a:off x="1066800" y="1295400"/>
            <a:ext cx="6705600" cy="493752"/>
          </a:xfrm>
          <a:prstGeom prst="roundRect">
            <a:avLst/>
          </a:prstGeom>
          <a:solidFill>
            <a:srgbClr val="565656"/>
          </a:solidFill>
          <a:ln w="38100" cap="flat" cmpd="sng" algn="ctr">
            <a:solidFill>
              <a:schemeClr val="tx1">
                <a:lumMod val="25000"/>
                <a:lumOff val="75000"/>
              </a:schemeClr>
            </a:solidFill>
            <a:prstDash val="solid"/>
            <a:round/>
            <a:headEnd type="none" w="med" len="med"/>
            <a:tailEnd type="triangle" w="med" len="med"/>
          </a:ln>
          <a:effectLst/>
        </p:spPr>
        <p:txBody>
          <a:bodyPr vert="horz" wrap="square" lIns="91440" tIns="45720" rIns="91440" bIns="91440" numCol="1" rtlCol="0" anchor="t" anchorCtr="0" compatLnSpc="1">
            <a:prstTxWarp prst="textNoShape">
              <a:avLst/>
            </a:prstTxWarp>
            <a:spAutoFit/>
          </a:bodyPr>
          <a:lstStyle/>
          <a:p>
            <a:pPr algn="ctr">
              <a:buNone/>
            </a:pPr>
            <a:r>
              <a:rPr kumimoji="0" lang="en-US" sz="2000" dirty="0" smtClean="0">
                <a:solidFill>
                  <a:schemeClr val="bg2"/>
                </a:solidFill>
                <a:latin typeface="+mn-lt"/>
              </a:rPr>
              <a:t>Baseline </a:t>
            </a:r>
            <a:r>
              <a:rPr kumimoji="0" lang="en-US" sz="2000" dirty="0">
                <a:solidFill>
                  <a:schemeClr val="bg2"/>
                </a:solidFill>
                <a:latin typeface="+mn-lt"/>
              </a:rPr>
              <a:t>Echo-Doppler</a:t>
            </a:r>
            <a:r>
              <a:rPr kumimoji="0" lang="en-US" sz="2000" dirty="0" smtClean="0">
                <a:solidFill>
                  <a:schemeClr val="bg2"/>
                </a:solidFill>
                <a:latin typeface="+mn-lt"/>
              </a:rPr>
              <a:t>, 6MWT</a:t>
            </a:r>
            <a:r>
              <a:rPr kumimoji="0" lang="en-US" sz="2000" dirty="0" smtClean="0">
                <a:solidFill>
                  <a:schemeClr val="bg2"/>
                </a:solidFill>
                <a:latin typeface="+mj-lt"/>
              </a:rPr>
              <a:t>, KCCQ and Biomarkers</a:t>
            </a:r>
            <a:endParaRPr kumimoji="0" lang="en-US" sz="2000" b="0" i="0" u="none" strike="noStrike" cap="none" normalizeH="0" baseline="0" dirty="0">
              <a:ln>
                <a:noFill/>
              </a:ln>
              <a:solidFill>
                <a:schemeClr val="bg2"/>
              </a:solidFill>
              <a:effectLst/>
              <a:latin typeface="+mj-lt"/>
            </a:endParaRPr>
          </a:p>
        </p:txBody>
      </p:sp>
      <p:sp>
        <p:nvSpPr>
          <p:cNvPr id="45" name="Right Brace 44"/>
          <p:cNvSpPr/>
          <p:nvPr/>
        </p:nvSpPr>
        <p:spPr bwMode="auto">
          <a:xfrm>
            <a:off x="7315200" y="2971800"/>
            <a:ext cx="228600" cy="1676400"/>
          </a:xfrm>
          <a:prstGeom prst="rightBrace">
            <a:avLst/>
          </a:prstGeom>
          <a:noFill/>
          <a:ln w="50800" cap="flat" cmpd="sng" algn="ctr">
            <a:solidFill>
              <a:srgbClr val="3365FB"/>
            </a:solidFill>
            <a:prstDash val="solid"/>
            <a:round/>
            <a:headEnd type="none" w="med" len="med"/>
            <a:tailEnd type="none" w="med" len="med"/>
          </a:ln>
          <a:effectLst>
            <a:outerShdw blurRad="63500" dist="1796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charset="0"/>
              <a:buChar char="4"/>
              <a:tabLst/>
            </a:pPr>
            <a:endParaRPr kumimoji="0" lang="en-US" sz="2400" b="0" i="0" u="none" strike="noStrike" cap="none" normalizeH="0" baseline="0">
              <a:ln>
                <a:noFill/>
              </a:ln>
              <a:solidFill>
                <a:srgbClr val="000000"/>
              </a:solidFill>
              <a:effectLst/>
              <a:latin typeface="Times New Roman" charset="0"/>
              <a:ea typeface="ＭＳ Ｐゴシック" charset="0"/>
            </a:endParaRPr>
          </a:p>
        </p:txBody>
      </p:sp>
      <p:sp>
        <p:nvSpPr>
          <p:cNvPr id="46" name="TextBox 45"/>
          <p:cNvSpPr txBox="1"/>
          <p:nvPr/>
        </p:nvSpPr>
        <p:spPr>
          <a:xfrm>
            <a:off x="7315200" y="3515380"/>
            <a:ext cx="1828800" cy="523220"/>
          </a:xfrm>
          <a:prstGeom prst="rect">
            <a:avLst/>
          </a:prstGeom>
          <a:noFill/>
        </p:spPr>
        <p:txBody>
          <a:bodyPr wrap="square" rtlCol="0">
            <a:spAutoFit/>
          </a:bodyPr>
          <a:lstStyle/>
          <a:p>
            <a:pPr algn="ctr">
              <a:buNone/>
            </a:pPr>
            <a:r>
              <a:rPr lang="en-US" dirty="0" smtClean="0">
                <a:latin typeface="+mn-lt"/>
              </a:rPr>
              <a:t>1 month</a:t>
            </a:r>
            <a:endParaRPr lang="en-US" dirty="0">
              <a:latin typeface="+mn-lt"/>
            </a:endParaRPr>
          </a:p>
        </p:txBody>
      </p:sp>
      <p:cxnSp>
        <p:nvCxnSpPr>
          <p:cNvPr id="50" name="Straight Connector 49"/>
          <p:cNvCxnSpPr/>
          <p:nvPr/>
        </p:nvCxnSpPr>
        <p:spPr bwMode="auto">
          <a:xfrm>
            <a:off x="5638800" y="4648200"/>
            <a:ext cx="0" cy="1371600"/>
          </a:xfrm>
          <a:prstGeom prst="line">
            <a:avLst/>
          </a:prstGeom>
          <a:solidFill>
            <a:srgbClr val="FE9C09"/>
          </a:solidFill>
          <a:ln w="50800" cap="flat" cmpd="sng" algn="ctr">
            <a:solidFill>
              <a:srgbClr val="3365FB"/>
            </a:solidFill>
            <a:prstDash val="solid"/>
            <a:round/>
            <a:headEnd type="none" w="med" len="med"/>
            <a:tailEnd type="triangle" w="med" len="med"/>
          </a:ln>
          <a:effectLst>
            <a:outerShdw blurRad="63500" dist="17961" dir="2700000" algn="ctr" rotWithShape="0">
              <a:schemeClr val="bg2"/>
            </a:outerShdw>
          </a:effectLst>
        </p:spPr>
      </p:cxnSp>
      <p:cxnSp>
        <p:nvCxnSpPr>
          <p:cNvPr id="52" name="Straight Connector 51"/>
          <p:cNvCxnSpPr/>
          <p:nvPr/>
        </p:nvCxnSpPr>
        <p:spPr bwMode="auto">
          <a:xfrm>
            <a:off x="3048000" y="4648200"/>
            <a:ext cx="0" cy="1371600"/>
          </a:xfrm>
          <a:prstGeom prst="line">
            <a:avLst/>
          </a:prstGeom>
          <a:solidFill>
            <a:srgbClr val="FE9C09"/>
          </a:solidFill>
          <a:ln w="50800" cap="flat" cmpd="sng" algn="ctr">
            <a:solidFill>
              <a:srgbClr val="3365FB"/>
            </a:solidFill>
            <a:prstDash val="solid"/>
            <a:round/>
            <a:headEnd type="none" w="med" len="med"/>
            <a:tailEnd type="triangle" w="med" len="med"/>
          </a:ln>
          <a:effectLst>
            <a:outerShdw blurRad="63500" dist="17961" dir="2700000" algn="ctr" rotWithShape="0">
              <a:schemeClr val="bg2"/>
            </a:outerShdw>
          </a:effectLst>
        </p:spPr>
      </p:cxnSp>
      <p:sp>
        <p:nvSpPr>
          <p:cNvPr id="53" name="Rounded Rectangle 52"/>
          <p:cNvSpPr/>
          <p:nvPr/>
        </p:nvSpPr>
        <p:spPr bwMode="auto">
          <a:xfrm>
            <a:off x="2057400" y="5029200"/>
            <a:ext cx="4953000" cy="493752"/>
          </a:xfrm>
          <a:prstGeom prst="roundRect">
            <a:avLst/>
          </a:prstGeom>
          <a:solidFill>
            <a:srgbClr val="565656"/>
          </a:solidFill>
          <a:ln w="38100" cap="flat" cmpd="sng" algn="ctr">
            <a:solidFill>
              <a:schemeClr val="tx1">
                <a:lumMod val="25000"/>
                <a:lumOff val="75000"/>
              </a:schemeClr>
            </a:solidFill>
            <a:prstDash val="solid"/>
            <a:round/>
            <a:headEnd type="none" w="med" len="med"/>
            <a:tailEnd type="triangle" w="med" len="med"/>
          </a:ln>
          <a:effectLst/>
        </p:spPr>
        <p:txBody>
          <a:bodyPr vert="horz" wrap="square" lIns="91440" tIns="45720" rIns="91440" bIns="91440" numCol="1" rtlCol="0" anchor="t" anchorCtr="0" compatLnSpc="1">
            <a:prstTxWarp prst="textNoShape">
              <a:avLst/>
            </a:prstTxWarp>
            <a:spAutoFit/>
          </a:bodyPr>
          <a:lstStyle/>
          <a:p>
            <a:pPr algn="ctr">
              <a:buNone/>
            </a:pPr>
            <a:r>
              <a:rPr kumimoji="0" lang="en-US" sz="2000" dirty="0" smtClean="0">
                <a:solidFill>
                  <a:schemeClr val="bg2"/>
                </a:solidFill>
                <a:latin typeface="+mj-lt"/>
              </a:rPr>
              <a:t> 90-day 6MWT, KCCQ and Biomarkers</a:t>
            </a:r>
            <a:endParaRPr kumimoji="0" lang="en-US" sz="2000" b="0" i="0" u="none" strike="noStrike" cap="none" normalizeH="0" baseline="0" dirty="0">
              <a:ln>
                <a:noFill/>
              </a:ln>
              <a:solidFill>
                <a:schemeClr val="bg2"/>
              </a:solidFill>
              <a:effectLst/>
              <a:latin typeface="+mj-lt"/>
            </a:endParaRPr>
          </a:p>
        </p:txBody>
      </p:sp>
    </p:spTree>
    <p:extLst>
      <p:ext uri="{BB962C8B-B14F-4D97-AF65-F5344CB8AC3E}">
        <p14:creationId xmlns:p14="http://schemas.microsoft.com/office/powerpoint/2010/main" val="2912150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74425"/>
            <a:ext cx="8610600" cy="5388622"/>
          </a:xfrm>
          <a:prstGeom prst="rect">
            <a:avLst/>
          </a:prstGeom>
          <a:noFill/>
        </p:spPr>
        <p:txBody>
          <a:bodyPr wrap="square" lIns="91407" tIns="45704" rIns="91407" bIns="45704" rtlCol="0">
            <a:spAutoFit/>
          </a:bodyPr>
          <a:lstStyle/>
          <a:p>
            <a:pPr marL="182563" indent="-182563">
              <a:lnSpc>
                <a:spcPts val="2400"/>
              </a:lnSpc>
              <a:spcBef>
                <a:spcPts val="0"/>
              </a:spcBef>
              <a:spcAft>
                <a:spcPts val="200"/>
              </a:spcAft>
              <a:buClr>
                <a:srgbClr val="0033CC"/>
              </a:buClr>
              <a:buSzPct val="140000"/>
              <a:buNone/>
            </a:pPr>
            <a:r>
              <a:rPr lang="en-US" sz="2400" b="1" dirty="0" smtClean="0">
                <a:solidFill>
                  <a:schemeClr val="tx1"/>
                </a:solidFill>
                <a:latin typeface="+mn-lt"/>
                <a:cs typeface="Arial" pitchFamily="34" charset="0"/>
              </a:rPr>
              <a:t>Primary Endpoint:  </a:t>
            </a:r>
          </a:p>
          <a:p>
            <a:pPr marL="182816">
              <a:lnSpc>
                <a:spcPts val="2600"/>
              </a:lnSpc>
              <a:spcBef>
                <a:spcPts val="0"/>
              </a:spcBef>
              <a:spcAft>
                <a:spcPts val="300"/>
              </a:spcAft>
              <a:buClr>
                <a:srgbClr val="0033CC"/>
              </a:buClr>
              <a:buSzPct val="140000"/>
              <a:buNone/>
            </a:pPr>
            <a:r>
              <a:rPr lang="en-US" sz="2400" dirty="0" smtClean="0">
                <a:solidFill>
                  <a:schemeClr val="tx1"/>
                </a:solidFill>
                <a:latin typeface="+mn-lt"/>
                <a:cs typeface="Arial" pitchFamily="34" charset="0"/>
              </a:rPr>
              <a:t>A hierarchical rank </a:t>
            </a:r>
            <a:r>
              <a:rPr lang="en-US" sz="2400" dirty="0">
                <a:solidFill>
                  <a:schemeClr val="tx1"/>
                </a:solidFill>
                <a:latin typeface="+mn-lt"/>
                <a:cs typeface="Arial" pitchFamily="34" charset="0"/>
              </a:rPr>
              <a:t>endpoint in which participants are ranked across three hierarchical groups: </a:t>
            </a:r>
          </a:p>
          <a:p>
            <a:pPr marL="288925" lvl="1">
              <a:lnSpc>
                <a:spcPts val="2400"/>
              </a:lnSpc>
              <a:spcBef>
                <a:spcPts val="0"/>
              </a:spcBef>
              <a:spcAft>
                <a:spcPts val="300"/>
              </a:spcAft>
              <a:buClr>
                <a:srgbClr val="0033CC"/>
              </a:buClr>
              <a:buSzPct val="140000"/>
              <a:buNone/>
            </a:pPr>
            <a:r>
              <a:rPr lang="en-US" sz="2400" dirty="0" smtClean="0">
                <a:solidFill>
                  <a:schemeClr val="tx1"/>
                </a:solidFill>
                <a:latin typeface="+mn-lt"/>
                <a:cs typeface="Arial" pitchFamily="34" charset="0"/>
              </a:rPr>
              <a:t>Tier 1</a:t>
            </a:r>
            <a:r>
              <a:rPr lang="en-US" sz="2400" dirty="0">
                <a:solidFill>
                  <a:schemeClr val="tx1"/>
                </a:solidFill>
                <a:latin typeface="+mn-lt"/>
                <a:cs typeface="Arial" pitchFamily="34" charset="0"/>
              </a:rPr>
              <a:t>:</a:t>
            </a:r>
            <a:r>
              <a:rPr lang="en-US" sz="2400" dirty="0" smtClean="0">
                <a:solidFill>
                  <a:schemeClr val="tx1"/>
                </a:solidFill>
                <a:latin typeface="+mn-lt"/>
                <a:cs typeface="Arial" pitchFamily="34" charset="0"/>
              </a:rPr>
              <a:t> Time </a:t>
            </a:r>
            <a:r>
              <a:rPr lang="en-US" sz="2400" dirty="0">
                <a:solidFill>
                  <a:schemeClr val="tx1"/>
                </a:solidFill>
                <a:latin typeface="+mn-lt"/>
                <a:cs typeface="Arial" pitchFamily="34" charset="0"/>
              </a:rPr>
              <a:t>to death,</a:t>
            </a:r>
          </a:p>
          <a:p>
            <a:pPr marL="288925" lvl="1">
              <a:lnSpc>
                <a:spcPts val="2400"/>
              </a:lnSpc>
              <a:spcBef>
                <a:spcPts val="0"/>
              </a:spcBef>
              <a:spcAft>
                <a:spcPts val="300"/>
              </a:spcAft>
              <a:buClr>
                <a:srgbClr val="0033CC"/>
              </a:buClr>
              <a:buSzPct val="140000"/>
              <a:buNone/>
            </a:pPr>
            <a:r>
              <a:rPr lang="en-US" sz="2400" dirty="0" smtClean="0">
                <a:solidFill>
                  <a:schemeClr val="tx1"/>
                </a:solidFill>
                <a:latin typeface="+mn-lt"/>
                <a:cs typeface="Arial" pitchFamily="34" charset="0"/>
              </a:rPr>
              <a:t>Tier 2: Time </a:t>
            </a:r>
            <a:r>
              <a:rPr lang="en-US" sz="2400" dirty="0">
                <a:solidFill>
                  <a:schemeClr val="tx1"/>
                </a:solidFill>
                <a:latin typeface="+mn-lt"/>
                <a:cs typeface="Arial" pitchFamily="34" charset="0"/>
              </a:rPr>
              <a:t>to </a:t>
            </a:r>
            <a:r>
              <a:rPr lang="en-US" sz="2400" dirty="0" smtClean="0">
                <a:solidFill>
                  <a:schemeClr val="tx1"/>
                </a:solidFill>
                <a:latin typeface="+mn-lt"/>
                <a:cs typeface="Arial" pitchFamily="34" charset="0"/>
              </a:rPr>
              <a:t>HF hospitalization</a:t>
            </a:r>
            <a:endParaRPr lang="en-US" sz="2400" dirty="0">
              <a:solidFill>
                <a:schemeClr val="tx1"/>
              </a:solidFill>
              <a:latin typeface="+mn-lt"/>
              <a:cs typeface="Arial" pitchFamily="34" charset="0"/>
            </a:endParaRPr>
          </a:p>
          <a:p>
            <a:pPr marL="288925" lvl="1">
              <a:lnSpc>
                <a:spcPts val="2400"/>
              </a:lnSpc>
              <a:spcBef>
                <a:spcPts val="0"/>
              </a:spcBef>
              <a:spcAft>
                <a:spcPts val="300"/>
              </a:spcAft>
              <a:buClr>
                <a:srgbClr val="0033CC"/>
              </a:buClr>
              <a:buSzPct val="140000"/>
              <a:buNone/>
            </a:pPr>
            <a:r>
              <a:rPr lang="en-US" sz="2400" dirty="0" smtClean="0">
                <a:solidFill>
                  <a:schemeClr val="tx1"/>
                </a:solidFill>
                <a:latin typeface="+mn-lt"/>
                <a:cs typeface="Arial" pitchFamily="34" charset="0"/>
              </a:rPr>
              <a:t>Tier 3: Time-averaged </a:t>
            </a:r>
            <a:r>
              <a:rPr lang="en-US" sz="2400" dirty="0">
                <a:solidFill>
                  <a:schemeClr val="tx1"/>
                </a:solidFill>
                <a:latin typeface="+mn-lt"/>
                <a:cs typeface="Arial" pitchFamily="34" charset="0"/>
              </a:rPr>
              <a:t>proportional change in NT-proBNP 		</a:t>
            </a:r>
            <a:r>
              <a:rPr lang="en-US" sz="2400" dirty="0" smtClean="0">
                <a:solidFill>
                  <a:schemeClr val="tx1"/>
                </a:solidFill>
                <a:latin typeface="+mn-lt"/>
                <a:cs typeface="Arial" pitchFamily="34" charset="0"/>
              </a:rPr>
              <a:t>     (</a:t>
            </a:r>
            <a:r>
              <a:rPr lang="en-US" sz="2400" dirty="0">
                <a:solidFill>
                  <a:schemeClr val="tx1"/>
                </a:solidFill>
                <a:latin typeface="+mn-lt"/>
                <a:cs typeface="Arial" pitchFamily="34" charset="0"/>
              </a:rPr>
              <a:t>baseline to 180 days</a:t>
            </a:r>
            <a:r>
              <a:rPr lang="en-US" sz="2400" dirty="0" smtClean="0">
                <a:solidFill>
                  <a:schemeClr val="tx1"/>
                </a:solidFill>
                <a:latin typeface="+mn-lt"/>
                <a:cs typeface="Arial" pitchFamily="34" charset="0"/>
              </a:rPr>
              <a:t>)</a:t>
            </a:r>
          </a:p>
          <a:p>
            <a:pPr marL="639856" lvl="1">
              <a:lnSpc>
                <a:spcPts val="1600"/>
              </a:lnSpc>
              <a:spcBef>
                <a:spcPts val="0"/>
              </a:spcBef>
              <a:spcAft>
                <a:spcPts val="600"/>
              </a:spcAft>
              <a:buClr>
                <a:srgbClr val="0033CC"/>
              </a:buClr>
              <a:buSzPct val="140000"/>
              <a:buNone/>
            </a:pPr>
            <a:endParaRPr lang="en-US" sz="2400" dirty="0" smtClean="0">
              <a:solidFill>
                <a:schemeClr val="tx1"/>
              </a:solidFill>
              <a:latin typeface="+mn-lt"/>
              <a:cs typeface="Arial" pitchFamily="34" charset="0"/>
            </a:endParaRPr>
          </a:p>
          <a:p>
            <a:pPr marL="0" lvl="1">
              <a:lnSpc>
                <a:spcPts val="2400"/>
              </a:lnSpc>
              <a:spcBef>
                <a:spcPts val="0"/>
              </a:spcBef>
              <a:spcAft>
                <a:spcPts val="300"/>
              </a:spcAft>
              <a:buClr>
                <a:srgbClr val="0033CC"/>
              </a:buClr>
              <a:buSzPct val="140000"/>
              <a:buNone/>
            </a:pPr>
            <a:r>
              <a:rPr lang="en-US" sz="2400" b="1" dirty="0" smtClean="0">
                <a:solidFill>
                  <a:srgbClr val="000000"/>
                </a:solidFill>
                <a:latin typeface="+mn-lt"/>
                <a:cs typeface="Calibri"/>
              </a:rPr>
              <a:t>Secondary Endpoints:  </a:t>
            </a:r>
          </a:p>
          <a:p>
            <a:pPr marL="287338" lvl="1">
              <a:lnSpc>
                <a:spcPts val="2400"/>
              </a:lnSpc>
              <a:spcBef>
                <a:spcPts val="0"/>
              </a:spcBef>
              <a:spcAft>
                <a:spcPts val="300"/>
              </a:spcAft>
              <a:buClr>
                <a:schemeClr val="bg1"/>
              </a:buClr>
              <a:buSzPct val="145000"/>
              <a:buFont typeface="Arial" pitchFamily="34" charset="0"/>
              <a:buChar char="•"/>
            </a:pPr>
            <a:r>
              <a:rPr lang="en-US" sz="2400" dirty="0" smtClean="0">
                <a:solidFill>
                  <a:srgbClr val="000000"/>
                </a:solidFill>
                <a:latin typeface="+mn-lt"/>
                <a:cs typeface="Calibri"/>
              </a:rPr>
              <a:t> Individual components of the primary endpoint</a:t>
            </a:r>
          </a:p>
          <a:p>
            <a:pPr marL="287338" lvl="1">
              <a:lnSpc>
                <a:spcPts val="2400"/>
              </a:lnSpc>
              <a:spcBef>
                <a:spcPts val="0"/>
              </a:spcBef>
              <a:spcAft>
                <a:spcPts val="300"/>
              </a:spcAft>
              <a:buClr>
                <a:schemeClr val="bg1"/>
              </a:buClr>
              <a:buSzPct val="145000"/>
              <a:buFont typeface="Arial" pitchFamily="34" charset="0"/>
              <a:buChar char="•"/>
            </a:pPr>
            <a:r>
              <a:rPr lang="en-US" sz="2400" dirty="0" smtClean="0">
                <a:solidFill>
                  <a:srgbClr val="000000"/>
                </a:solidFill>
                <a:latin typeface="+mn-lt"/>
                <a:cs typeface="Calibri"/>
              </a:rPr>
              <a:t> Change in cardiac structure/function by echocardiography</a:t>
            </a:r>
          </a:p>
          <a:p>
            <a:pPr marL="287338" lvl="1">
              <a:lnSpc>
                <a:spcPts val="2400"/>
              </a:lnSpc>
              <a:spcBef>
                <a:spcPts val="0"/>
              </a:spcBef>
              <a:spcAft>
                <a:spcPts val="300"/>
              </a:spcAft>
              <a:buClr>
                <a:schemeClr val="bg1"/>
              </a:buClr>
              <a:buSzPct val="145000"/>
              <a:buFont typeface="Arial" pitchFamily="34" charset="0"/>
              <a:buChar char="•"/>
            </a:pPr>
            <a:r>
              <a:rPr lang="en-US" sz="2400" dirty="0" smtClean="0">
                <a:solidFill>
                  <a:srgbClr val="000000"/>
                </a:solidFill>
                <a:latin typeface="+mn-lt"/>
                <a:cs typeface="Calibri"/>
              </a:rPr>
              <a:t> Quality of life scores</a:t>
            </a:r>
          </a:p>
          <a:p>
            <a:pPr marL="287338" lvl="1">
              <a:lnSpc>
                <a:spcPts val="2400"/>
              </a:lnSpc>
              <a:spcBef>
                <a:spcPts val="0"/>
              </a:spcBef>
              <a:spcAft>
                <a:spcPts val="300"/>
              </a:spcAft>
              <a:buClr>
                <a:schemeClr val="bg1"/>
              </a:buClr>
              <a:buSzPct val="145000"/>
              <a:buFont typeface="Arial" pitchFamily="34" charset="0"/>
              <a:buChar char="•"/>
            </a:pPr>
            <a:r>
              <a:rPr lang="en-US" sz="2400" dirty="0" smtClean="0">
                <a:solidFill>
                  <a:srgbClr val="000000"/>
                </a:solidFill>
                <a:latin typeface="+mn-lt"/>
                <a:cs typeface="Calibri"/>
              </a:rPr>
              <a:t> Six minute walk  </a:t>
            </a:r>
          </a:p>
          <a:p>
            <a:pPr marL="0" lvl="1">
              <a:lnSpc>
                <a:spcPts val="1600"/>
              </a:lnSpc>
              <a:spcBef>
                <a:spcPts val="0"/>
              </a:spcBef>
              <a:spcAft>
                <a:spcPts val="200"/>
              </a:spcAft>
              <a:buClr>
                <a:srgbClr val="0033CC"/>
              </a:buClr>
              <a:buSzPct val="140000"/>
              <a:buNone/>
            </a:pPr>
            <a:endParaRPr lang="en-US" sz="2400" dirty="0" smtClean="0">
              <a:solidFill>
                <a:srgbClr val="000000"/>
              </a:solidFill>
              <a:latin typeface="+mn-lt"/>
              <a:cs typeface="Calibri"/>
            </a:endParaRPr>
          </a:p>
          <a:p>
            <a:pPr marL="177800" indent="-177800">
              <a:lnSpc>
                <a:spcPts val="2600"/>
              </a:lnSpc>
              <a:spcBef>
                <a:spcPts val="0"/>
              </a:spcBef>
              <a:spcAft>
                <a:spcPts val="200"/>
              </a:spcAft>
              <a:buNone/>
            </a:pPr>
            <a:r>
              <a:rPr lang="en-US" sz="2400" b="1" dirty="0" smtClean="0">
                <a:solidFill>
                  <a:srgbClr val="000000"/>
                </a:solidFill>
                <a:latin typeface="+mn-lt"/>
                <a:cs typeface="Calibri"/>
              </a:rPr>
              <a:t>Tertiary Endpoints: </a:t>
            </a:r>
            <a:r>
              <a:rPr lang="en-US" sz="2400" dirty="0" smtClean="0">
                <a:solidFill>
                  <a:srgbClr val="000000"/>
                </a:solidFill>
                <a:latin typeface="+mn-lt"/>
                <a:cs typeface="Calibri"/>
              </a:rPr>
              <a:t>Change in weight, glucose control, markers of </a:t>
            </a:r>
            <a:r>
              <a:rPr lang="en-US" sz="2400" dirty="0" err="1" smtClean="0">
                <a:solidFill>
                  <a:srgbClr val="000000"/>
                </a:solidFill>
                <a:latin typeface="+mn-lt"/>
                <a:cs typeface="Calibri"/>
              </a:rPr>
              <a:t>cardiorenal</a:t>
            </a:r>
            <a:r>
              <a:rPr lang="en-US" sz="2400" dirty="0" smtClean="0">
                <a:solidFill>
                  <a:srgbClr val="000000"/>
                </a:solidFill>
                <a:latin typeface="+mn-lt"/>
                <a:cs typeface="Calibri"/>
              </a:rPr>
              <a:t> function and lipid control </a:t>
            </a:r>
            <a:endParaRPr lang="en-US" sz="2400" dirty="0">
              <a:solidFill>
                <a:schemeClr val="tx1"/>
              </a:solidFill>
              <a:latin typeface="+mn-lt"/>
              <a:cs typeface="Arial" pitchFamily="34" charset="0"/>
            </a:endParaRPr>
          </a:p>
        </p:txBody>
      </p:sp>
      <p:sp>
        <p:nvSpPr>
          <p:cNvPr id="3" name="Title 1"/>
          <p:cNvSpPr txBox="1">
            <a:spLocks/>
          </p:cNvSpPr>
          <p:nvPr/>
        </p:nvSpPr>
        <p:spPr>
          <a:xfrm>
            <a:off x="228600" y="381000"/>
            <a:ext cx="5257800" cy="685800"/>
          </a:xfrm>
          <a:prstGeom prst="rect">
            <a:avLst/>
          </a:prstGeom>
        </p:spPr>
        <p:txBody>
          <a:bodyPr lIns="91407" tIns="45704" rIns="91407" bIns="45704">
            <a:noAutofit/>
          </a:bodyPr>
          <a:lstStyle/>
          <a:p>
            <a:pPr lvl="0">
              <a:spcBef>
                <a:spcPct val="0"/>
              </a:spcBef>
              <a:buNone/>
              <a:defRPr/>
            </a:pPr>
            <a:r>
              <a:rPr lang="en-US" sz="3200" b="1" dirty="0" smtClean="0">
                <a:solidFill>
                  <a:schemeClr val="tx2">
                    <a:lumMod val="75000"/>
                  </a:schemeClr>
                </a:solidFill>
                <a:latin typeface="Arial" pitchFamily="34" charset="0"/>
                <a:cs typeface="Arial" pitchFamily="34" charset="0"/>
              </a:rPr>
              <a:t>Endpoints </a:t>
            </a:r>
            <a:endParaRPr kumimoji="0" lang="en-US" sz="3200" b="1" dirty="0">
              <a:solidFill>
                <a:schemeClr val="tx2">
                  <a:lumMod val="75000"/>
                </a:schemeClr>
              </a:solidFill>
              <a:latin typeface="Arial" pitchFamily="34" charset="0"/>
              <a:ea typeface="+mj-ea"/>
              <a:cs typeface="Arial" pitchFamily="34" charset="0"/>
            </a:endParaRPr>
          </a:p>
        </p:txBody>
      </p:sp>
    </p:spTree>
    <p:extLst>
      <p:ext uri="{BB962C8B-B14F-4D97-AF65-F5344CB8AC3E}">
        <p14:creationId xmlns:p14="http://schemas.microsoft.com/office/powerpoint/2010/main" val="477610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858000" cy="452438"/>
          </a:xfrm>
        </p:spPr>
        <p:txBody>
          <a:bodyPr/>
          <a:lstStyle/>
          <a:p>
            <a:r>
              <a:rPr lang="en-US" sz="3000" b="1" dirty="0" smtClean="0"/>
              <a:t>Hierarchical </a:t>
            </a:r>
            <a:r>
              <a:rPr lang="en-US" sz="3000" b="1" dirty="0"/>
              <a:t>C</a:t>
            </a:r>
            <a:r>
              <a:rPr lang="en-US" sz="3000" b="1" dirty="0" smtClean="0"/>
              <a:t>omposite </a:t>
            </a:r>
            <a:r>
              <a:rPr lang="en-US" sz="3000" dirty="0" smtClean="0"/>
              <a:t>Rank Score</a:t>
            </a:r>
            <a:endParaRPr lang="en-US" sz="3000" b="1" dirty="0"/>
          </a:p>
        </p:txBody>
      </p:sp>
      <p:sp>
        <p:nvSpPr>
          <p:cNvPr id="3" name="Content Placeholder 2"/>
          <p:cNvSpPr>
            <a:spLocks noGrp="1"/>
          </p:cNvSpPr>
          <p:nvPr>
            <p:ph idx="1"/>
          </p:nvPr>
        </p:nvSpPr>
        <p:spPr>
          <a:xfrm>
            <a:off x="762000" y="1219200"/>
            <a:ext cx="7543800" cy="430887"/>
          </a:xfrm>
        </p:spPr>
        <p:txBody>
          <a:bodyPr/>
          <a:lstStyle/>
          <a:p>
            <a:pPr marL="0" indent="0">
              <a:buNone/>
            </a:pPr>
            <a:r>
              <a:rPr lang="en-US" sz="2800" b="1" dirty="0" smtClean="0"/>
              <a:t>At 180 Days, all patients ranked </a:t>
            </a:r>
          </a:p>
        </p:txBody>
      </p:sp>
      <p:sp>
        <p:nvSpPr>
          <p:cNvPr id="6" name="TextBox 5"/>
          <p:cNvSpPr txBox="1"/>
          <p:nvPr/>
        </p:nvSpPr>
        <p:spPr>
          <a:xfrm>
            <a:off x="457200" y="5562600"/>
            <a:ext cx="8305800" cy="707886"/>
          </a:xfrm>
          <a:prstGeom prst="rect">
            <a:avLst/>
          </a:prstGeom>
          <a:noFill/>
        </p:spPr>
        <p:txBody>
          <a:bodyPr wrap="square" rtlCol="0">
            <a:spAutoFit/>
          </a:bodyPr>
          <a:lstStyle/>
          <a:p>
            <a:pPr algn="ctr">
              <a:spcBef>
                <a:spcPts val="0"/>
              </a:spcBef>
              <a:buNone/>
            </a:pPr>
            <a:r>
              <a:rPr lang="en-US" sz="2000" b="1" dirty="0" smtClean="0">
                <a:latin typeface="+mn-lt"/>
              </a:rPr>
              <a:t>Mean rank score (lower worse) compared between groups </a:t>
            </a:r>
          </a:p>
          <a:p>
            <a:pPr algn="ctr">
              <a:spcBef>
                <a:spcPts val="0"/>
              </a:spcBef>
              <a:buNone/>
            </a:pPr>
            <a:r>
              <a:rPr lang="en-US" sz="2000" b="1" dirty="0" smtClean="0">
                <a:latin typeface="+mn-lt"/>
              </a:rPr>
              <a:t>Anchor value </a:t>
            </a:r>
            <a:r>
              <a:rPr lang="en-US" sz="2000" b="1" dirty="0">
                <a:latin typeface="+mn-lt"/>
              </a:rPr>
              <a:t>(no treatment effect</a:t>
            </a:r>
            <a:r>
              <a:rPr lang="en-US" sz="2000" b="1" dirty="0" smtClean="0">
                <a:latin typeface="+mn-lt"/>
              </a:rPr>
              <a:t>) = 300 / 2 = 150</a:t>
            </a:r>
            <a:endParaRPr lang="en-US" sz="2000" b="1" dirty="0">
              <a:latin typeface="+mn-lt"/>
            </a:endParaRPr>
          </a:p>
        </p:txBody>
      </p:sp>
      <p:sp>
        <p:nvSpPr>
          <p:cNvPr id="11" name="Rounded Rectangle 10"/>
          <p:cNvSpPr/>
          <p:nvPr/>
        </p:nvSpPr>
        <p:spPr bwMode="auto">
          <a:xfrm>
            <a:off x="2590800" y="1752600"/>
            <a:ext cx="5791200" cy="493752"/>
          </a:xfrm>
          <a:prstGeom prst="roundRect">
            <a:avLst/>
          </a:prstGeom>
          <a:solidFill>
            <a:srgbClr val="565656"/>
          </a:solidFill>
          <a:ln w="38100" cap="flat" cmpd="sng" algn="ctr">
            <a:solidFill>
              <a:schemeClr val="tx1">
                <a:lumMod val="25000"/>
                <a:lumOff val="75000"/>
              </a:schemeClr>
            </a:solidFill>
            <a:prstDash val="solid"/>
            <a:round/>
            <a:headEnd type="none" w="med" len="med"/>
            <a:tailEnd type="triangle" w="med" len="med"/>
          </a:ln>
          <a:effectLst/>
        </p:spPr>
        <p:txBody>
          <a:bodyPr vert="horz" wrap="square" lIns="91440" tIns="45720" rIns="91440" bIns="91440" numCol="1" rtlCol="0" anchor="t" anchorCtr="0" compatLnSpc="1">
            <a:prstTxWarp prst="textNoShape">
              <a:avLst/>
            </a:prstTxWarp>
            <a:spAutoFit/>
          </a:bodyPr>
          <a:lstStyle/>
          <a:p>
            <a:pPr algn="ctr">
              <a:buNone/>
            </a:pPr>
            <a:r>
              <a:rPr kumimoji="0" lang="en-US" sz="2000" b="1" dirty="0" smtClean="0">
                <a:solidFill>
                  <a:schemeClr val="bg2"/>
                </a:solidFill>
                <a:latin typeface="+mj-lt"/>
              </a:rPr>
              <a:t>FIRST</a:t>
            </a:r>
            <a:r>
              <a:rPr kumimoji="0" lang="en-US" sz="2000" dirty="0" smtClean="0">
                <a:solidFill>
                  <a:schemeClr val="bg2"/>
                </a:solidFill>
                <a:latin typeface="+mj-lt"/>
              </a:rPr>
              <a:t> Death</a:t>
            </a:r>
            <a:endParaRPr kumimoji="0" lang="en-US" sz="2000" dirty="0">
              <a:solidFill>
                <a:schemeClr val="bg2"/>
              </a:solidFill>
              <a:latin typeface="+mj-lt"/>
            </a:endParaRPr>
          </a:p>
        </p:txBody>
      </p:sp>
      <p:sp>
        <p:nvSpPr>
          <p:cNvPr id="12" name="Rounded Rectangle 11"/>
          <p:cNvSpPr/>
          <p:nvPr/>
        </p:nvSpPr>
        <p:spPr bwMode="auto">
          <a:xfrm>
            <a:off x="914400" y="1752600"/>
            <a:ext cx="1143000" cy="493752"/>
          </a:xfrm>
          <a:prstGeom prst="roundRect">
            <a:avLst/>
          </a:prstGeom>
          <a:solidFill>
            <a:schemeClr val="bg2">
              <a:lumMod val="65000"/>
            </a:schemeClr>
          </a:solidFill>
          <a:ln w="38100" cap="flat" cmpd="sng" algn="ctr">
            <a:solidFill>
              <a:schemeClr val="tx1">
                <a:lumMod val="25000"/>
                <a:lumOff val="75000"/>
              </a:schemeClr>
            </a:solidFill>
            <a:prstDash val="solid"/>
            <a:round/>
            <a:headEnd type="none" w="med" len="med"/>
            <a:tailEnd type="triangle" w="med" len="med"/>
          </a:ln>
          <a:effectLst/>
        </p:spPr>
        <p:txBody>
          <a:bodyPr vert="horz" wrap="square" lIns="91440" tIns="45720" rIns="91440" bIns="91440" numCol="1" rtlCol="0" anchor="t" anchorCtr="0" compatLnSpc="1">
            <a:prstTxWarp prst="textNoShape">
              <a:avLst/>
            </a:prstTxWarp>
            <a:spAutoFit/>
          </a:bodyPr>
          <a:lstStyle/>
          <a:p>
            <a:pPr algn="ctr">
              <a:buNone/>
            </a:pPr>
            <a:r>
              <a:rPr kumimoji="0" lang="en-US" sz="2000" b="1" dirty="0" smtClean="0">
                <a:solidFill>
                  <a:schemeClr val="tx1"/>
                </a:solidFill>
                <a:latin typeface="+mj-lt"/>
              </a:rPr>
              <a:t>1</a:t>
            </a:r>
            <a:endParaRPr kumimoji="0" lang="en-US" sz="2000" b="1" dirty="0">
              <a:solidFill>
                <a:schemeClr val="tx1"/>
              </a:solidFill>
              <a:latin typeface="+mj-lt"/>
            </a:endParaRPr>
          </a:p>
        </p:txBody>
      </p:sp>
      <p:sp>
        <p:nvSpPr>
          <p:cNvPr id="13" name="Rounded Rectangle 12"/>
          <p:cNvSpPr/>
          <p:nvPr/>
        </p:nvSpPr>
        <p:spPr bwMode="auto">
          <a:xfrm>
            <a:off x="2590800" y="2325648"/>
            <a:ext cx="5791200" cy="493752"/>
          </a:xfrm>
          <a:prstGeom prst="roundRect">
            <a:avLst/>
          </a:prstGeom>
          <a:solidFill>
            <a:srgbClr val="565656"/>
          </a:solidFill>
          <a:ln w="38100" cap="flat" cmpd="sng" algn="ctr">
            <a:solidFill>
              <a:schemeClr val="tx1">
                <a:lumMod val="25000"/>
                <a:lumOff val="75000"/>
              </a:schemeClr>
            </a:solidFill>
            <a:prstDash val="solid"/>
            <a:round/>
            <a:headEnd type="none" w="med" len="med"/>
            <a:tailEnd type="triangle" w="med" len="med"/>
          </a:ln>
          <a:effectLst/>
        </p:spPr>
        <p:txBody>
          <a:bodyPr vert="horz" wrap="square" lIns="91440" tIns="45720" rIns="91440" bIns="91440" numCol="1" rtlCol="0" anchor="t" anchorCtr="0" compatLnSpc="1">
            <a:prstTxWarp prst="textNoShape">
              <a:avLst/>
            </a:prstTxWarp>
            <a:spAutoFit/>
          </a:bodyPr>
          <a:lstStyle/>
          <a:p>
            <a:pPr algn="ctr">
              <a:buNone/>
            </a:pPr>
            <a:r>
              <a:rPr kumimoji="0" lang="en-US" sz="2000" b="1" dirty="0" smtClean="0">
                <a:solidFill>
                  <a:schemeClr val="bg2"/>
                </a:solidFill>
                <a:latin typeface="+mj-lt"/>
              </a:rPr>
              <a:t>LAST</a:t>
            </a:r>
            <a:r>
              <a:rPr kumimoji="0" lang="en-US" sz="2000" dirty="0" smtClean="0">
                <a:solidFill>
                  <a:schemeClr val="bg2"/>
                </a:solidFill>
                <a:latin typeface="+mj-lt"/>
              </a:rPr>
              <a:t> Death</a:t>
            </a:r>
            <a:endParaRPr kumimoji="0" lang="en-US" sz="2000" dirty="0">
              <a:solidFill>
                <a:schemeClr val="bg2"/>
              </a:solidFill>
              <a:latin typeface="+mj-lt"/>
            </a:endParaRPr>
          </a:p>
        </p:txBody>
      </p:sp>
      <p:sp>
        <p:nvSpPr>
          <p:cNvPr id="14" name="Rounded Rectangle 13"/>
          <p:cNvSpPr/>
          <p:nvPr/>
        </p:nvSpPr>
        <p:spPr bwMode="auto">
          <a:xfrm>
            <a:off x="914400" y="2325648"/>
            <a:ext cx="1143000" cy="493752"/>
          </a:xfrm>
          <a:prstGeom prst="roundRect">
            <a:avLst/>
          </a:prstGeom>
          <a:solidFill>
            <a:schemeClr val="bg2">
              <a:lumMod val="65000"/>
            </a:schemeClr>
          </a:solidFill>
          <a:ln w="38100" cap="flat" cmpd="sng" algn="ctr">
            <a:solidFill>
              <a:schemeClr val="tx1">
                <a:lumMod val="25000"/>
                <a:lumOff val="75000"/>
              </a:schemeClr>
            </a:solidFill>
            <a:prstDash val="solid"/>
            <a:round/>
            <a:headEnd type="none" w="med" len="med"/>
            <a:tailEnd type="triangle" w="med" len="med"/>
          </a:ln>
          <a:effectLst/>
        </p:spPr>
        <p:txBody>
          <a:bodyPr vert="horz" wrap="square" lIns="91440" tIns="45720" rIns="91440" bIns="91440" numCol="1" rtlCol="0" anchor="t" anchorCtr="0" compatLnSpc="1">
            <a:prstTxWarp prst="textNoShape">
              <a:avLst/>
            </a:prstTxWarp>
            <a:spAutoFit/>
          </a:bodyPr>
          <a:lstStyle/>
          <a:p>
            <a:pPr algn="ctr">
              <a:buNone/>
            </a:pPr>
            <a:r>
              <a:rPr kumimoji="0" lang="en-US" sz="2000" b="1" dirty="0" smtClean="0">
                <a:solidFill>
                  <a:schemeClr val="tx1"/>
                </a:solidFill>
                <a:latin typeface="+mj-lt"/>
              </a:rPr>
              <a:t>X</a:t>
            </a:r>
            <a:endParaRPr kumimoji="0" lang="en-US" sz="2000" b="1" dirty="0">
              <a:solidFill>
                <a:schemeClr val="tx1"/>
              </a:solidFill>
              <a:latin typeface="+mj-lt"/>
            </a:endParaRPr>
          </a:p>
        </p:txBody>
      </p:sp>
      <p:sp>
        <p:nvSpPr>
          <p:cNvPr id="15" name="Rounded Rectangle 14"/>
          <p:cNvSpPr/>
          <p:nvPr/>
        </p:nvSpPr>
        <p:spPr bwMode="auto">
          <a:xfrm>
            <a:off x="2590800" y="2935248"/>
            <a:ext cx="5791200" cy="493752"/>
          </a:xfrm>
          <a:prstGeom prst="roundRect">
            <a:avLst/>
          </a:prstGeom>
          <a:solidFill>
            <a:srgbClr val="565656"/>
          </a:solidFill>
          <a:ln w="38100" cap="flat" cmpd="sng" algn="ctr">
            <a:solidFill>
              <a:schemeClr val="tx1">
                <a:lumMod val="25000"/>
                <a:lumOff val="75000"/>
              </a:schemeClr>
            </a:solidFill>
            <a:prstDash val="solid"/>
            <a:round/>
            <a:headEnd type="none" w="med" len="med"/>
            <a:tailEnd type="triangle" w="med" len="med"/>
          </a:ln>
          <a:effectLst/>
        </p:spPr>
        <p:txBody>
          <a:bodyPr vert="horz" wrap="square" lIns="91440" tIns="45720" rIns="91440" bIns="91440" numCol="1" rtlCol="0" anchor="t" anchorCtr="0" compatLnSpc="1">
            <a:prstTxWarp prst="textNoShape">
              <a:avLst/>
            </a:prstTxWarp>
            <a:spAutoFit/>
          </a:bodyPr>
          <a:lstStyle/>
          <a:p>
            <a:pPr algn="ctr">
              <a:buNone/>
            </a:pPr>
            <a:r>
              <a:rPr kumimoji="0" lang="en-US" sz="2000" dirty="0" smtClean="0">
                <a:solidFill>
                  <a:schemeClr val="bg2"/>
                </a:solidFill>
                <a:latin typeface="+mj-lt"/>
              </a:rPr>
              <a:t>Alive with </a:t>
            </a:r>
            <a:r>
              <a:rPr kumimoji="0" lang="en-US" sz="2000" b="1" dirty="0" smtClean="0">
                <a:solidFill>
                  <a:schemeClr val="bg2"/>
                </a:solidFill>
                <a:latin typeface="+mj-lt"/>
              </a:rPr>
              <a:t>FIRST</a:t>
            </a:r>
            <a:r>
              <a:rPr kumimoji="0" lang="en-US" sz="2000" dirty="0" smtClean="0">
                <a:solidFill>
                  <a:schemeClr val="bg2"/>
                </a:solidFill>
                <a:latin typeface="+mj-lt"/>
              </a:rPr>
              <a:t> HF hospitalization</a:t>
            </a:r>
            <a:endParaRPr kumimoji="0" lang="en-US" sz="2000" dirty="0">
              <a:solidFill>
                <a:schemeClr val="bg2"/>
              </a:solidFill>
              <a:latin typeface="+mj-lt"/>
            </a:endParaRPr>
          </a:p>
        </p:txBody>
      </p:sp>
      <p:sp>
        <p:nvSpPr>
          <p:cNvPr id="16" name="Rounded Rectangle 15"/>
          <p:cNvSpPr/>
          <p:nvPr/>
        </p:nvSpPr>
        <p:spPr bwMode="auto">
          <a:xfrm>
            <a:off x="914400" y="2935248"/>
            <a:ext cx="1143000" cy="493752"/>
          </a:xfrm>
          <a:prstGeom prst="roundRect">
            <a:avLst/>
          </a:prstGeom>
          <a:solidFill>
            <a:schemeClr val="bg2">
              <a:lumMod val="65000"/>
            </a:schemeClr>
          </a:solidFill>
          <a:ln w="38100" cap="flat" cmpd="sng" algn="ctr">
            <a:solidFill>
              <a:schemeClr val="tx1">
                <a:lumMod val="25000"/>
                <a:lumOff val="75000"/>
              </a:schemeClr>
            </a:solidFill>
            <a:prstDash val="solid"/>
            <a:round/>
            <a:headEnd type="none" w="med" len="med"/>
            <a:tailEnd type="triangle" w="med" len="med"/>
          </a:ln>
          <a:effectLst/>
        </p:spPr>
        <p:txBody>
          <a:bodyPr vert="horz" wrap="square" lIns="91440" tIns="45720" rIns="91440" bIns="91440" numCol="1" rtlCol="0" anchor="t" anchorCtr="0" compatLnSpc="1">
            <a:prstTxWarp prst="textNoShape">
              <a:avLst/>
            </a:prstTxWarp>
            <a:spAutoFit/>
          </a:bodyPr>
          <a:lstStyle/>
          <a:p>
            <a:pPr algn="ctr">
              <a:buNone/>
            </a:pPr>
            <a:r>
              <a:rPr kumimoji="0" lang="en-US" sz="2000" b="1" dirty="0">
                <a:solidFill>
                  <a:schemeClr val="tx1"/>
                </a:solidFill>
                <a:latin typeface="+mj-lt"/>
              </a:rPr>
              <a:t>X</a:t>
            </a:r>
            <a:r>
              <a:rPr kumimoji="0" lang="en-US" sz="2000" b="1" dirty="0" smtClean="0">
                <a:solidFill>
                  <a:schemeClr val="tx1"/>
                </a:solidFill>
                <a:latin typeface="+mj-lt"/>
              </a:rPr>
              <a:t>+1</a:t>
            </a:r>
            <a:endParaRPr kumimoji="0" lang="en-US" sz="2000" b="1" dirty="0">
              <a:solidFill>
                <a:schemeClr val="tx1"/>
              </a:solidFill>
              <a:latin typeface="+mj-lt"/>
            </a:endParaRPr>
          </a:p>
        </p:txBody>
      </p:sp>
      <p:sp>
        <p:nvSpPr>
          <p:cNvPr id="17" name="Rounded Rectangle 16"/>
          <p:cNvSpPr/>
          <p:nvPr/>
        </p:nvSpPr>
        <p:spPr bwMode="auto">
          <a:xfrm>
            <a:off x="2590800" y="3544848"/>
            <a:ext cx="5791200" cy="493752"/>
          </a:xfrm>
          <a:prstGeom prst="roundRect">
            <a:avLst/>
          </a:prstGeom>
          <a:solidFill>
            <a:srgbClr val="565656"/>
          </a:solidFill>
          <a:ln w="38100" cap="flat" cmpd="sng" algn="ctr">
            <a:solidFill>
              <a:schemeClr val="tx1">
                <a:lumMod val="25000"/>
                <a:lumOff val="75000"/>
              </a:schemeClr>
            </a:solidFill>
            <a:prstDash val="solid"/>
            <a:round/>
            <a:headEnd type="none" w="med" len="med"/>
            <a:tailEnd type="triangle" w="med" len="med"/>
          </a:ln>
          <a:effectLst/>
        </p:spPr>
        <p:txBody>
          <a:bodyPr vert="horz" wrap="square" lIns="91440" tIns="45720" rIns="91440" bIns="91440" numCol="1" rtlCol="0" anchor="t" anchorCtr="0" compatLnSpc="1">
            <a:prstTxWarp prst="textNoShape">
              <a:avLst/>
            </a:prstTxWarp>
            <a:spAutoFit/>
          </a:bodyPr>
          <a:lstStyle/>
          <a:p>
            <a:pPr algn="ctr">
              <a:buNone/>
            </a:pPr>
            <a:r>
              <a:rPr kumimoji="0" lang="en-US" sz="2000" dirty="0" smtClean="0">
                <a:solidFill>
                  <a:schemeClr val="bg2"/>
                </a:solidFill>
                <a:latin typeface="+mj-lt"/>
              </a:rPr>
              <a:t>Alive with </a:t>
            </a:r>
            <a:r>
              <a:rPr kumimoji="0" lang="en-US" sz="2000" b="1" dirty="0" smtClean="0">
                <a:solidFill>
                  <a:schemeClr val="bg2"/>
                </a:solidFill>
                <a:latin typeface="+mj-lt"/>
              </a:rPr>
              <a:t>LAST</a:t>
            </a:r>
            <a:r>
              <a:rPr kumimoji="0" lang="en-US" sz="2000" dirty="0" smtClean="0">
                <a:solidFill>
                  <a:schemeClr val="bg2"/>
                </a:solidFill>
                <a:latin typeface="+mj-lt"/>
              </a:rPr>
              <a:t> HF hospitalization</a:t>
            </a:r>
            <a:endParaRPr kumimoji="0" lang="en-US" sz="2000" dirty="0">
              <a:solidFill>
                <a:schemeClr val="bg2"/>
              </a:solidFill>
              <a:latin typeface="+mj-lt"/>
            </a:endParaRPr>
          </a:p>
        </p:txBody>
      </p:sp>
      <p:sp>
        <p:nvSpPr>
          <p:cNvPr id="18" name="Rounded Rectangle 17"/>
          <p:cNvSpPr/>
          <p:nvPr/>
        </p:nvSpPr>
        <p:spPr bwMode="auto">
          <a:xfrm>
            <a:off x="914400" y="3544848"/>
            <a:ext cx="1143000" cy="493752"/>
          </a:xfrm>
          <a:prstGeom prst="roundRect">
            <a:avLst/>
          </a:prstGeom>
          <a:solidFill>
            <a:schemeClr val="bg2">
              <a:lumMod val="65000"/>
            </a:schemeClr>
          </a:solidFill>
          <a:ln w="38100" cap="flat" cmpd="sng" algn="ctr">
            <a:solidFill>
              <a:schemeClr val="tx1">
                <a:lumMod val="25000"/>
                <a:lumOff val="75000"/>
              </a:schemeClr>
            </a:solidFill>
            <a:prstDash val="solid"/>
            <a:round/>
            <a:headEnd type="none" w="med" len="med"/>
            <a:tailEnd type="triangle" w="med" len="med"/>
          </a:ln>
          <a:effectLst/>
        </p:spPr>
        <p:txBody>
          <a:bodyPr vert="horz" wrap="square" lIns="91440" tIns="45720" rIns="91440" bIns="91440" numCol="1" rtlCol="0" anchor="t" anchorCtr="0" compatLnSpc="1">
            <a:prstTxWarp prst="textNoShape">
              <a:avLst/>
            </a:prstTxWarp>
            <a:spAutoFit/>
          </a:bodyPr>
          <a:lstStyle/>
          <a:p>
            <a:pPr algn="ctr">
              <a:buNone/>
            </a:pPr>
            <a:r>
              <a:rPr kumimoji="0" lang="en-US" sz="2000" b="1" dirty="0">
                <a:solidFill>
                  <a:schemeClr val="tx1"/>
                </a:solidFill>
                <a:latin typeface="+mj-lt"/>
              </a:rPr>
              <a:t>Y</a:t>
            </a:r>
          </a:p>
        </p:txBody>
      </p:sp>
      <p:sp>
        <p:nvSpPr>
          <p:cNvPr id="19" name="Rounded Rectangle 18"/>
          <p:cNvSpPr/>
          <p:nvPr/>
        </p:nvSpPr>
        <p:spPr bwMode="auto">
          <a:xfrm>
            <a:off x="2590800" y="4154448"/>
            <a:ext cx="5791200" cy="493752"/>
          </a:xfrm>
          <a:prstGeom prst="roundRect">
            <a:avLst/>
          </a:prstGeom>
          <a:solidFill>
            <a:srgbClr val="565656"/>
          </a:solidFill>
          <a:ln w="38100" cap="flat" cmpd="sng" algn="ctr">
            <a:solidFill>
              <a:schemeClr val="tx1">
                <a:lumMod val="25000"/>
                <a:lumOff val="75000"/>
              </a:schemeClr>
            </a:solidFill>
            <a:prstDash val="solid"/>
            <a:round/>
            <a:headEnd type="none" w="med" len="med"/>
            <a:tailEnd type="triangle" w="med" len="med"/>
          </a:ln>
          <a:effectLst/>
        </p:spPr>
        <p:txBody>
          <a:bodyPr vert="horz" wrap="square" lIns="91440" tIns="45720" rIns="91440" bIns="91440" numCol="1" rtlCol="0" anchor="t" anchorCtr="0" compatLnSpc="1">
            <a:prstTxWarp prst="textNoShape">
              <a:avLst/>
            </a:prstTxWarp>
            <a:spAutoFit/>
          </a:bodyPr>
          <a:lstStyle/>
          <a:p>
            <a:pPr algn="ctr">
              <a:buNone/>
            </a:pPr>
            <a:r>
              <a:rPr kumimoji="0" lang="en-US" sz="2000" b="1" dirty="0" smtClean="0">
                <a:solidFill>
                  <a:schemeClr val="bg2"/>
                </a:solidFill>
                <a:latin typeface="+mj-lt"/>
              </a:rPr>
              <a:t>LEAST</a:t>
            </a:r>
            <a:r>
              <a:rPr kumimoji="0" lang="en-US" sz="2000" dirty="0" smtClean="0">
                <a:solidFill>
                  <a:schemeClr val="bg2"/>
                </a:solidFill>
                <a:latin typeface="+mj-lt"/>
              </a:rPr>
              <a:t> favorable change in serial </a:t>
            </a:r>
            <a:r>
              <a:rPr kumimoji="0" lang="en-US" sz="2000" dirty="0" err="1" smtClean="0">
                <a:solidFill>
                  <a:schemeClr val="bg2"/>
                </a:solidFill>
                <a:latin typeface="+mj-lt"/>
              </a:rPr>
              <a:t>NTproBNPs</a:t>
            </a:r>
            <a:endParaRPr kumimoji="0" lang="en-US" sz="2000" dirty="0">
              <a:solidFill>
                <a:schemeClr val="bg2"/>
              </a:solidFill>
              <a:latin typeface="+mj-lt"/>
            </a:endParaRPr>
          </a:p>
        </p:txBody>
      </p:sp>
      <p:sp>
        <p:nvSpPr>
          <p:cNvPr id="20" name="Rounded Rectangle 19"/>
          <p:cNvSpPr/>
          <p:nvPr/>
        </p:nvSpPr>
        <p:spPr bwMode="auto">
          <a:xfrm>
            <a:off x="914400" y="4154448"/>
            <a:ext cx="1143000" cy="493752"/>
          </a:xfrm>
          <a:prstGeom prst="roundRect">
            <a:avLst/>
          </a:prstGeom>
          <a:solidFill>
            <a:schemeClr val="bg2">
              <a:lumMod val="65000"/>
            </a:schemeClr>
          </a:solidFill>
          <a:ln w="38100" cap="flat" cmpd="sng" algn="ctr">
            <a:solidFill>
              <a:schemeClr val="tx1">
                <a:lumMod val="25000"/>
                <a:lumOff val="75000"/>
              </a:schemeClr>
            </a:solidFill>
            <a:prstDash val="solid"/>
            <a:round/>
            <a:headEnd type="none" w="med" len="med"/>
            <a:tailEnd type="triangle" w="med" len="med"/>
          </a:ln>
          <a:effectLst/>
        </p:spPr>
        <p:txBody>
          <a:bodyPr vert="horz" wrap="square" lIns="91440" tIns="45720" rIns="91440" bIns="91440" numCol="1" rtlCol="0" anchor="t" anchorCtr="0" compatLnSpc="1">
            <a:prstTxWarp prst="textNoShape">
              <a:avLst/>
            </a:prstTxWarp>
            <a:spAutoFit/>
          </a:bodyPr>
          <a:lstStyle/>
          <a:p>
            <a:pPr algn="ctr">
              <a:buNone/>
            </a:pPr>
            <a:r>
              <a:rPr kumimoji="0" lang="en-US" sz="2000" b="1" dirty="0" smtClean="0">
                <a:solidFill>
                  <a:schemeClr val="tx1"/>
                </a:solidFill>
                <a:latin typeface="+mj-lt"/>
              </a:rPr>
              <a:t>Y+1</a:t>
            </a:r>
            <a:endParaRPr kumimoji="0" lang="en-US" sz="2000" b="1" dirty="0">
              <a:solidFill>
                <a:schemeClr val="tx1"/>
              </a:solidFill>
              <a:latin typeface="+mj-lt"/>
            </a:endParaRPr>
          </a:p>
        </p:txBody>
      </p:sp>
      <p:sp>
        <p:nvSpPr>
          <p:cNvPr id="21" name="Rounded Rectangle 20"/>
          <p:cNvSpPr/>
          <p:nvPr/>
        </p:nvSpPr>
        <p:spPr bwMode="auto">
          <a:xfrm>
            <a:off x="2590800" y="4764048"/>
            <a:ext cx="5791200" cy="493752"/>
          </a:xfrm>
          <a:prstGeom prst="roundRect">
            <a:avLst/>
          </a:prstGeom>
          <a:solidFill>
            <a:srgbClr val="565656"/>
          </a:solidFill>
          <a:ln w="38100" cap="flat" cmpd="sng" algn="ctr">
            <a:solidFill>
              <a:schemeClr val="tx1">
                <a:lumMod val="25000"/>
                <a:lumOff val="75000"/>
              </a:schemeClr>
            </a:solidFill>
            <a:prstDash val="solid"/>
            <a:round/>
            <a:headEnd type="none" w="med" len="med"/>
            <a:tailEnd type="triangle" w="med" len="med"/>
          </a:ln>
          <a:effectLst/>
        </p:spPr>
        <p:txBody>
          <a:bodyPr vert="horz" wrap="square" lIns="91440" tIns="45720" rIns="91440" bIns="91440" numCol="1" rtlCol="0" anchor="t" anchorCtr="0" compatLnSpc="1">
            <a:prstTxWarp prst="textNoShape">
              <a:avLst/>
            </a:prstTxWarp>
            <a:spAutoFit/>
          </a:bodyPr>
          <a:lstStyle/>
          <a:p>
            <a:pPr algn="ctr">
              <a:buNone/>
            </a:pPr>
            <a:r>
              <a:rPr kumimoji="0" lang="en-US" sz="2000" b="1" dirty="0" smtClean="0">
                <a:solidFill>
                  <a:schemeClr val="bg2"/>
                </a:solidFill>
                <a:latin typeface="+mj-lt"/>
              </a:rPr>
              <a:t>MOST</a:t>
            </a:r>
            <a:r>
              <a:rPr kumimoji="0" lang="en-US" sz="2000" dirty="0" smtClean="0">
                <a:solidFill>
                  <a:schemeClr val="bg2"/>
                </a:solidFill>
                <a:latin typeface="+mj-lt"/>
              </a:rPr>
              <a:t> favorable change in serial </a:t>
            </a:r>
            <a:r>
              <a:rPr kumimoji="0" lang="en-US" sz="2000" dirty="0" err="1" smtClean="0">
                <a:solidFill>
                  <a:schemeClr val="bg2"/>
                </a:solidFill>
                <a:latin typeface="+mj-lt"/>
              </a:rPr>
              <a:t>NTproBNPs</a:t>
            </a:r>
            <a:endParaRPr kumimoji="0" lang="en-US" sz="2000" dirty="0">
              <a:solidFill>
                <a:schemeClr val="bg2"/>
              </a:solidFill>
              <a:latin typeface="+mj-lt"/>
            </a:endParaRPr>
          </a:p>
        </p:txBody>
      </p:sp>
      <p:sp>
        <p:nvSpPr>
          <p:cNvPr id="22" name="Rounded Rectangle 21"/>
          <p:cNvSpPr/>
          <p:nvPr/>
        </p:nvSpPr>
        <p:spPr bwMode="auto">
          <a:xfrm>
            <a:off x="914400" y="4764048"/>
            <a:ext cx="1143000" cy="493752"/>
          </a:xfrm>
          <a:prstGeom prst="roundRect">
            <a:avLst/>
          </a:prstGeom>
          <a:solidFill>
            <a:schemeClr val="bg2">
              <a:lumMod val="65000"/>
            </a:schemeClr>
          </a:solidFill>
          <a:ln w="38100" cap="flat" cmpd="sng" algn="ctr">
            <a:solidFill>
              <a:schemeClr val="tx1">
                <a:lumMod val="25000"/>
                <a:lumOff val="75000"/>
              </a:schemeClr>
            </a:solidFill>
            <a:prstDash val="solid"/>
            <a:round/>
            <a:headEnd type="none" w="med" len="med"/>
            <a:tailEnd type="triangle" w="med" len="med"/>
          </a:ln>
          <a:effectLst/>
        </p:spPr>
        <p:txBody>
          <a:bodyPr vert="horz" wrap="square" lIns="91440" tIns="45720" rIns="91440" bIns="91440" numCol="1" rtlCol="0" anchor="t" anchorCtr="0" compatLnSpc="1">
            <a:prstTxWarp prst="textNoShape">
              <a:avLst/>
            </a:prstTxWarp>
            <a:spAutoFit/>
          </a:bodyPr>
          <a:lstStyle/>
          <a:p>
            <a:pPr algn="ctr">
              <a:buNone/>
            </a:pPr>
            <a:r>
              <a:rPr kumimoji="0" lang="en-US" sz="2000" b="1" dirty="0" smtClean="0">
                <a:solidFill>
                  <a:schemeClr val="tx1"/>
                </a:solidFill>
                <a:latin typeface="+mj-lt"/>
              </a:rPr>
              <a:t>300</a:t>
            </a:r>
            <a:endParaRPr kumimoji="0" lang="en-US" sz="2000" b="1" dirty="0">
              <a:solidFill>
                <a:schemeClr val="tx1"/>
              </a:solidFill>
              <a:latin typeface="+mj-lt"/>
            </a:endParaRPr>
          </a:p>
        </p:txBody>
      </p:sp>
    </p:spTree>
    <p:extLst>
      <p:ext uri="{BB962C8B-B14F-4D97-AF65-F5344CB8AC3E}">
        <p14:creationId xmlns:p14="http://schemas.microsoft.com/office/powerpoint/2010/main" val="3938281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dissolv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6" grpId="0" animBg="1"/>
      <p:bldP spid="17" grpId="0" animBg="1"/>
      <p:bldP spid="18"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457200"/>
            <a:ext cx="7467600" cy="609600"/>
          </a:xfrm>
          <a:prstGeom prst="rect">
            <a:avLst/>
          </a:prstGeom>
        </p:spPr>
        <p:txBody>
          <a:bodyPr lIns="91407" tIns="45704" rIns="91407" bIns="45704">
            <a:noAutofit/>
          </a:bodyPr>
          <a:lstStyle/>
          <a:p>
            <a:pPr lvl="0">
              <a:spcBef>
                <a:spcPct val="0"/>
              </a:spcBef>
              <a:buNone/>
              <a:defRPr/>
            </a:pPr>
            <a:r>
              <a:rPr lang="en-US" sz="3200" b="1" dirty="0" smtClean="0">
                <a:solidFill>
                  <a:srgbClr val="990000"/>
                </a:solidFill>
                <a:latin typeface="Arial" pitchFamily="34" charset="0"/>
                <a:cs typeface="Arial" pitchFamily="34" charset="0"/>
              </a:rPr>
              <a:t>Baseline Features (n=300)</a:t>
            </a:r>
            <a:endParaRPr kumimoji="0" lang="en-US" sz="3200" b="1" dirty="0">
              <a:solidFill>
                <a:srgbClr val="990000"/>
              </a:solidFill>
              <a:latin typeface="Arial" pitchFamily="34" charset="0"/>
              <a:ea typeface="+mj-ea"/>
              <a:cs typeface="Arial" pitchFamily="34" charset="0"/>
            </a:endParaRPr>
          </a:p>
        </p:txBody>
      </p:sp>
      <p:graphicFrame>
        <p:nvGraphicFramePr>
          <p:cNvPr id="5" name="Table 4"/>
          <p:cNvGraphicFramePr>
            <a:graphicFrameLocks noGrp="1"/>
          </p:cNvGraphicFramePr>
          <p:nvPr>
            <p:extLst/>
          </p:nvPr>
        </p:nvGraphicFramePr>
        <p:xfrm>
          <a:off x="1143873" y="1295400"/>
          <a:ext cx="6704727" cy="4649492"/>
        </p:xfrm>
        <a:graphic>
          <a:graphicData uri="http://schemas.openxmlformats.org/drawingml/2006/table">
            <a:tbl>
              <a:tblPr/>
              <a:tblGrid>
                <a:gridCol w="3774424"/>
                <a:gridCol w="1459122"/>
                <a:gridCol w="1471181"/>
              </a:tblGrid>
              <a:tr h="687092">
                <a:tc>
                  <a:txBody>
                    <a:bodyPr/>
                    <a:lstStyle/>
                    <a:p>
                      <a:pPr algn="ctr" fontAlgn="b"/>
                      <a:r>
                        <a:rPr lang="en-US" sz="2000" b="1" i="0" u="none" strike="noStrike" dirty="0">
                          <a:solidFill>
                            <a:srgbClr val="FFFFFF"/>
                          </a:solidFill>
                          <a:effectLst/>
                          <a:latin typeface="+mn-lt"/>
                        </a:rPr>
                        <a:t>Characteristic</a:t>
                      </a:r>
                    </a:p>
                  </a:txBody>
                  <a:tcPr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cs-CZ" sz="2000" b="1" i="0" u="none" strike="noStrike" dirty="0">
                          <a:solidFill>
                            <a:srgbClr val="FFFFFF"/>
                          </a:solidFill>
                          <a:effectLst/>
                          <a:latin typeface="+mn-lt"/>
                        </a:rPr>
                        <a:t>Placebo (N=146)</a:t>
                      </a:r>
                    </a:p>
                  </a:txBody>
                  <a:tcPr marL="4140" marR="4140" marT="414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2000" b="1" i="0" u="none" strike="noStrike" dirty="0" err="1">
                          <a:solidFill>
                            <a:srgbClr val="FFFFFF"/>
                          </a:solidFill>
                          <a:effectLst/>
                          <a:latin typeface="+mn-lt"/>
                        </a:rPr>
                        <a:t>Liraglutide</a:t>
                      </a:r>
                      <a:r>
                        <a:rPr lang="en-US" sz="2000" b="1" i="0" u="none" strike="noStrike" dirty="0">
                          <a:solidFill>
                            <a:srgbClr val="FFFFFF"/>
                          </a:solidFill>
                          <a:effectLst/>
                          <a:latin typeface="+mn-lt"/>
                        </a:rPr>
                        <a:t> (N=154)</a:t>
                      </a:r>
                    </a:p>
                  </a:txBody>
                  <a:tcPr marL="4140" marR="4140" marT="414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tr>
              <a:tr h="349177">
                <a:tc>
                  <a:txBody>
                    <a:bodyPr/>
                    <a:lstStyle/>
                    <a:p>
                      <a:pPr algn="l" fontAlgn="b"/>
                      <a:r>
                        <a:rPr lang="en-US" sz="2000" b="0" i="0" u="none" strike="noStrike" dirty="0">
                          <a:solidFill>
                            <a:srgbClr val="000000"/>
                          </a:solidFill>
                          <a:effectLst/>
                          <a:latin typeface="+mn-lt"/>
                        </a:rPr>
                        <a:t>Age</a:t>
                      </a:r>
                    </a:p>
                  </a:txBody>
                  <a:tcPr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60±2</a:t>
                      </a:r>
                    </a:p>
                  </a:txBody>
                  <a:tcPr marL="4140" marR="4140" marT="414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60±13</a:t>
                      </a:r>
                    </a:p>
                  </a:txBody>
                  <a:tcPr marL="4140" marR="4140" marT="414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42992">
                <a:tc>
                  <a:txBody>
                    <a:bodyPr/>
                    <a:lstStyle/>
                    <a:p>
                      <a:pPr algn="l" fontAlgn="b"/>
                      <a:r>
                        <a:rPr lang="en-US" sz="2000" b="0" i="0" u="none" strike="noStrike" dirty="0">
                          <a:solidFill>
                            <a:srgbClr val="000000"/>
                          </a:solidFill>
                          <a:effectLst/>
                          <a:latin typeface="+mn-lt"/>
                        </a:rPr>
                        <a:t>Female</a:t>
                      </a:r>
                    </a:p>
                  </a:txBody>
                  <a:tcPr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mn-lt"/>
                        </a:rPr>
                        <a:t>23%</a:t>
                      </a:r>
                    </a:p>
                  </a:txBody>
                  <a:tcPr marL="4140" marR="4140" marT="414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mn-lt"/>
                        </a:rPr>
                        <a:t>20%</a:t>
                      </a:r>
                    </a:p>
                  </a:txBody>
                  <a:tcPr marL="4140" marR="4140" marT="414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342992">
                <a:tc>
                  <a:txBody>
                    <a:bodyPr/>
                    <a:lstStyle/>
                    <a:p>
                      <a:pPr algn="l" fontAlgn="b"/>
                      <a:r>
                        <a:rPr lang="en-US" sz="2000" b="0" i="0" u="none" strike="noStrike" dirty="0">
                          <a:solidFill>
                            <a:srgbClr val="000000"/>
                          </a:solidFill>
                          <a:effectLst/>
                          <a:latin typeface="+mn-lt"/>
                        </a:rPr>
                        <a:t>Racial Minority</a:t>
                      </a:r>
                    </a:p>
                  </a:txBody>
                  <a:tcPr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dirty="0">
                          <a:solidFill>
                            <a:srgbClr val="000000"/>
                          </a:solidFill>
                          <a:effectLst/>
                          <a:latin typeface="+mn-lt"/>
                        </a:rPr>
                        <a:t>38%</a:t>
                      </a:r>
                    </a:p>
                  </a:txBody>
                  <a:tcPr marL="4140" marR="4140" marT="414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47%</a:t>
                      </a:r>
                    </a:p>
                  </a:txBody>
                  <a:tcPr marL="4140" marR="4140" marT="414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42992">
                <a:tc>
                  <a:txBody>
                    <a:bodyPr/>
                    <a:lstStyle/>
                    <a:p>
                      <a:pPr algn="l" fontAlgn="b"/>
                      <a:r>
                        <a:rPr lang="en-US" sz="2000" b="0" i="0" u="none" strike="noStrike" dirty="0">
                          <a:solidFill>
                            <a:srgbClr val="000000"/>
                          </a:solidFill>
                          <a:effectLst/>
                          <a:latin typeface="+mn-lt"/>
                        </a:rPr>
                        <a:t>Years since HF Diagnosis</a:t>
                      </a:r>
                    </a:p>
                  </a:txBody>
                  <a:tcPr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000000"/>
                          </a:solidFill>
                          <a:effectLst/>
                          <a:latin typeface="+mn-lt"/>
                        </a:rPr>
                        <a:t>7.8±6.3</a:t>
                      </a:r>
                    </a:p>
                  </a:txBody>
                  <a:tcPr marL="4140" marR="4140" marT="414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000000"/>
                          </a:solidFill>
                          <a:effectLst/>
                          <a:latin typeface="+mn-lt"/>
                        </a:rPr>
                        <a:t>8.3±6.8</a:t>
                      </a:r>
                    </a:p>
                  </a:txBody>
                  <a:tcPr marL="4140" marR="4140" marT="414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342992">
                <a:tc>
                  <a:txBody>
                    <a:bodyPr/>
                    <a:lstStyle/>
                    <a:p>
                      <a:pPr algn="l" fontAlgn="b"/>
                      <a:r>
                        <a:rPr lang="en-US" sz="2000" b="0" i="0" u="none" strike="noStrike" dirty="0">
                          <a:solidFill>
                            <a:srgbClr val="000000"/>
                          </a:solidFill>
                          <a:effectLst/>
                          <a:latin typeface="+mn-lt"/>
                        </a:rPr>
                        <a:t>HF Hospitalization in past year</a:t>
                      </a:r>
                    </a:p>
                  </a:txBody>
                  <a:tcPr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dirty="0">
                          <a:solidFill>
                            <a:srgbClr val="000000"/>
                          </a:solidFill>
                          <a:effectLst/>
                          <a:latin typeface="+mn-lt"/>
                        </a:rPr>
                        <a:t>86%</a:t>
                      </a:r>
                    </a:p>
                  </a:txBody>
                  <a:tcPr marL="4140" marR="4140" marT="414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dirty="0">
                          <a:solidFill>
                            <a:srgbClr val="000000"/>
                          </a:solidFill>
                          <a:effectLst/>
                          <a:latin typeface="+mn-lt"/>
                        </a:rPr>
                        <a:t>89%</a:t>
                      </a:r>
                    </a:p>
                  </a:txBody>
                  <a:tcPr marL="4140" marR="4140" marT="414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42992">
                <a:tc>
                  <a:txBody>
                    <a:bodyPr/>
                    <a:lstStyle/>
                    <a:p>
                      <a:pPr algn="l" fontAlgn="b"/>
                      <a:r>
                        <a:rPr lang="en-US" sz="2000" b="0" i="0" u="none" strike="noStrike" dirty="0">
                          <a:solidFill>
                            <a:srgbClr val="000000"/>
                          </a:solidFill>
                          <a:effectLst/>
                          <a:latin typeface="+mn-lt"/>
                        </a:rPr>
                        <a:t>Ischemic etiology of HF</a:t>
                      </a:r>
                    </a:p>
                  </a:txBody>
                  <a:tcPr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000000"/>
                          </a:solidFill>
                          <a:effectLst/>
                          <a:latin typeface="+mn-lt"/>
                        </a:rPr>
                        <a:t>77%</a:t>
                      </a:r>
                    </a:p>
                  </a:txBody>
                  <a:tcPr marL="4140" marR="4140" marT="414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000000"/>
                          </a:solidFill>
                          <a:effectLst/>
                          <a:latin typeface="+mn-lt"/>
                        </a:rPr>
                        <a:t>86%</a:t>
                      </a:r>
                    </a:p>
                  </a:txBody>
                  <a:tcPr marL="4140" marR="4140" marT="414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342992">
                <a:tc>
                  <a:txBody>
                    <a:bodyPr/>
                    <a:lstStyle/>
                    <a:p>
                      <a:pPr algn="l" fontAlgn="b"/>
                      <a:r>
                        <a:rPr lang="en-US" sz="2000" b="0" i="0" u="none" strike="noStrike" dirty="0" err="1">
                          <a:solidFill>
                            <a:srgbClr val="000000"/>
                          </a:solidFill>
                          <a:effectLst/>
                          <a:latin typeface="+mn-lt"/>
                        </a:rPr>
                        <a:t>Hx</a:t>
                      </a:r>
                      <a:r>
                        <a:rPr lang="en-US" sz="2000" b="0" i="0" u="none" strike="noStrike" dirty="0">
                          <a:solidFill>
                            <a:srgbClr val="000000"/>
                          </a:solidFill>
                          <a:effectLst/>
                          <a:latin typeface="+mn-lt"/>
                        </a:rPr>
                        <a:t> Hypertension</a:t>
                      </a:r>
                    </a:p>
                  </a:txBody>
                  <a:tcPr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78%</a:t>
                      </a:r>
                    </a:p>
                  </a:txBody>
                  <a:tcPr marL="4140" marR="4140" marT="414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dirty="0">
                          <a:solidFill>
                            <a:srgbClr val="000000"/>
                          </a:solidFill>
                          <a:effectLst/>
                          <a:latin typeface="+mn-lt"/>
                        </a:rPr>
                        <a:t>79%</a:t>
                      </a:r>
                    </a:p>
                  </a:txBody>
                  <a:tcPr marL="4140" marR="4140" marT="414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42992">
                <a:tc>
                  <a:txBody>
                    <a:bodyPr/>
                    <a:lstStyle/>
                    <a:p>
                      <a:pPr algn="l" fontAlgn="b"/>
                      <a:r>
                        <a:rPr lang="en-US" sz="2000" b="0" i="0" u="none" strike="noStrike" dirty="0" err="1">
                          <a:solidFill>
                            <a:srgbClr val="000000"/>
                          </a:solidFill>
                          <a:effectLst/>
                          <a:latin typeface="+mn-lt"/>
                        </a:rPr>
                        <a:t>Hx</a:t>
                      </a:r>
                      <a:r>
                        <a:rPr lang="en-US" sz="2000" b="0" i="0" u="none" strike="noStrike" dirty="0">
                          <a:solidFill>
                            <a:srgbClr val="000000"/>
                          </a:solidFill>
                          <a:effectLst/>
                          <a:latin typeface="+mn-lt"/>
                        </a:rPr>
                        <a:t> Atrial Fibrillation</a:t>
                      </a:r>
                    </a:p>
                  </a:txBody>
                  <a:tcPr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mn-lt"/>
                        </a:rPr>
                        <a:t>48%</a:t>
                      </a:r>
                    </a:p>
                  </a:txBody>
                  <a:tcPr marL="4140" marR="4140" marT="414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000000"/>
                          </a:solidFill>
                          <a:effectLst/>
                          <a:latin typeface="+mn-lt"/>
                        </a:rPr>
                        <a:t>49%</a:t>
                      </a:r>
                    </a:p>
                  </a:txBody>
                  <a:tcPr marL="4140" marR="4140" marT="414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342992">
                <a:tc>
                  <a:txBody>
                    <a:bodyPr/>
                    <a:lstStyle/>
                    <a:p>
                      <a:pPr algn="l" fontAlgn="b"/>
                      <a:r>
                        <a:rPr lang="en-US" sz="2000" b="0" i="0" u="none" strike="noStrike" dirty="0" err="1">
                          <a:solidFill>
                            <a:srgbClr val="000000"/>
                          </a:solidFill>
                          <a:effectLst/>
                          <a:latin typeface="+mn-lt"/>
                        </a:rPr>
                        <a:t>Hx</a:t>
                      </a:r>
                      <a:r>
                        <a:rPr lang="en-US" sz="2000" b="0" i="0" u="none" strike="noStrike" dirty="0">
                          <a:solidFill>
                            <a:srgbClr val="000000"/>
                          </a:solidFill>
                          <a:effectLst/>
                          <a:latin typeface="+mn-lt"/>
                        </a:rPr>
                        <a:t> of Diabetes</a:t>
                      </a:r>
                    </a:p>
                  </a:txBody>
                  <a:tcPr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a:solidFill>
                            <a:srgbClr val="000000"/>
                          </a:solidFill>
                          <a:effectLst/>
                          <a:latin typeface="+mn-lt"/>
                        </a:rPr>
                        <a:t>60%</a:t>
                      </a:r>
                    </a:p>
                  </a:txBody>
                  <a:tcPr marL="4140" marR="4140" marT="414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2000" b="0" i="0" u="none" strike="noStrike" dirty="0">
                          <a:solidFill>
                            <a:srgbClr val="000000"/>
                          </a:solidFill>
                          <a:effectLst/>
                          <a:latin typeface="+mn-lt"/>
                        </a:rPr>
                        <a:t>59%</a:t>
                      </a:r>
                    </a:p>
                  </a:txBody>
                  <a:tcPr marL="4140" marR="4140" marT="414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42992">
                <a:tc>
                  <a:txBody>
                    <a:bodyPr/>
                    <a:lstStyle/>
                    <a:p>
                      <a:pPr algn="l" fontAlgn="b"/>
                      <a:r>
                        <a:rPr lang="en-US" sz="2000" b="0" i="0" u="none" strike="noStrike" dirty="0">
                          <a:solidFill>
                            <a:srgbClr val="000000"/>
                          </a:solidFill>
                          <a:effectLst/>
                          <a:latin typeface="+mn-lt"/>
                        </a:rPr>
                        <a:t>Chronic Renal Insufficiency</a:t>
                      </a:r>
                    </a:p>
                  </a:txBody>
                  <a:tcPr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CE6F1"/>
                    </a:solidFill>
                  </a:tcPr>
                </a:tc>
                <a:tc>
                  <a:txBody>
                    <a:bodyPr/>
                    <a:lstStyle/>
                    <a:p>
                      <a:pPr algn="ctr" fontAlgn="b"/>
                      <a:r>
                        <a:rPr lang="en-US" sz="2000" b="0" i="0" u="none" strike="noStrike">
                          <a:solidFill>
                            <a:srgbClr val="000000"/>
                          </a:solidFill>
                          <a:effectLst/>
                          <a:latin typeface="+mn-lt"/>
                        </a:rPr>
                        <a:t>36%</a:t>
                      </a:r>
                    </a:p>
                  </a:txBody>
                  <a:tcPr marL="4140" marR="4140" marT="414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CE6F1"/>
                    </a:solidFill>
                  </a:tcPr>
                </a:tc>
                <a:tc>
                  <a:txBody>
                    <a:bodyPr/>
                    <a:lstStyle/>
                    <a:p>
                      <a:pPr algn="ctr" fontAlgn="b"/>
                      <a:r>
                        <a:rPr lang="en-US" sz="2000" b="0" i="0" u="none" strike="noStrike" dirty="0">
                          <a:solidFill>
                            <a:srgbClr val="000000"/>
                          </a:solidFill>
                          <a:effectLst/>
                          <a:latin typeface="+mn-lt"/>
                        </a:rPr>
                        <a:t>43%</a:t>
                      </a:r>
                    </a:p>
                  </a:txBody>
                  <a:tcPr marL="4140" marR="4140" marT="414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CE6F1"/>
                    </a:solidFill>
                  </a:tcPr>
                </a:tc>
              </a:tr>
            </a:tbl>
          </a:graphicData>
        </a:graphic>
      </p:graphicFrame>
      <p:sp>
        <p:nvSpPr>
          <p:cNvPr id="6" name="TextBox 5"/>
          <p:cNvSpPr txBox="1"/>
          <p:nvPr/>
        </p:nvSpPr>
        <p:spPr>
          <a:xfrm>
            <a:off x="419099" y="6000690"/>
            <a:ext cx="8229601" cy="400110"/>
          </a:xfrm>
          <a:prstGeom prst="rect">
            <a:avLst/>
          </a:prstGeom>
          <a:noFill/>
        </p:spPr>
        <p:txBody>
          <a:bodyPr wrap="square" rtlCol="0">
            <a:spAutoFit/>
          </a:bodyPr>
          <a:lstStyle/>
          <a:p>
            <a:pPr algn="ctr">
              <a:buNone/>
            </a:pPr>
            <a:r>
              <a:rPr lang="en-US" sz="2000" b="1" dirty="0" smtClean="0">
                <a:latin typeface="+mn-lt"/>
              </a:rPr>
              <a:t>There were no significant baseline differences between groups </a:t>
            </a:r>
            <a:endParaRPr lang="en-US" sz="2000" b="1" dirty="0">
              <a:latin typeface="+mn-lt"/>
            </a:endParaRPr>
          </a:p>
        </p:txBody>
      </p:sp>
    </p:spTree>
    <p:extLst>
      <p:ext uri="{BB962C8B-B14F-4D97-AF65-F5344CB8AC3E}">
        <p14:creationId xmlns:p14="http://schemas.microsoft.com/office/powerpoint/2010/main" val="261510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9902rc08">
  <a:themeElements>
    <a:clrScheme name="Custom 23">
      <a:dk1>
        <a:srgbClr val="FFFFFF"/>
      </a:dk1>
      <a:lt1>
        <a:srgbClr val="1D1D1D"/>
      </a:lt1>
      <a:dk2>
        <a:srgbClr val="0F5FBA"/>
      </a:dk2>
      <a:lt2>
        <a:srgbClr val="CC0000"/>
      </a:lt2>
      <a:accent1>
        <a:srgbClr val="2C6D92"/>
      </a:accent1>
      <a:accent2>
        <a:srgbClr val="FDDD02"/>
      </a:accent2>
      <a:accent3>
        <a:srgbClr val="AAB6D9"/>
      </a:accent3>
      <a:accent4>
        <a:srgbClr val="DADADA"/>
      </a:accent4>
      <a:accent5>
        <a:srgbClr val="ACBAC7"/>
      </a:accent5>
      <a:accent6>
        <a:srgbClr val="E5C802"/>
      </a:accent6>
      <a:hlink>
        <a:srgbClr val="4797B9"/>
      </a:hlink>
      <a:folHlink>
        <a:srgbClr val="E5F78D"/>
      </a:folHlink>
    </a:clrScheme>
    <a:fontScheme name="9902rc08">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E9C09"/>
        </a:solidFill>
        <a:ln w="50800" cap="flat" cmpd="sng" algn="ctr">
          <a:solidFill>
            <a:srgbClr val="3365FB"/>
          </a:solidFill>
          <a:prstDash val="solid"/>
          <a:round/>
          <a:headEnd type="none" w="med" len="med"/>
          <a:tailEnd type="triangle" w="med" len="med"/>
        </a:ln>
        <a:effectLst>
          <a:outerShdw blurRad="63500" dist="1796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 typeface="Monotype Sorts" charset="0"/>
          <a:buChar char="4"/>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rgbClr val="FE9C09"/>
        </a:solidFill>
        <a:ln w="50800" cap="flat" cmpd="sng" algn="ctr">
          <a:solidFill>
            <a:srgbClr val="3365FB"/>
          </a:solidFill>
          <a:prstDash val="solid"/>
          <a:round/>
          <a:headEnd type="none" w="med" len="med"/>
          <a:tailEnd type="triangle" w="med" len="med"/>
        </a:ln>
        <a:effectLst>
          <a:outerShdw blurRad="63500" dist="1796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 typeface="Monotype Sorts" charset="0"/>
          <a:buChar char="4"/>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9902rc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902rc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9902rc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902rc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902rc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902rc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9902rc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9902rc08 8">
        <a:dk1>
          <a:srgbClr val="000000"/>
        </a:dk1>
        <a:lt1>
          <a:srgbClr val="FFFFFF"/>
        </a:lt1>
        <a:dk2>
          <a:srgbClr val="00529B"/>
        </a:dk2>
        <a:lt2>
          <a:srgbClr val="FFBA3E"/>
        </a:lt2>
        <a:accent1>
          <a:srgbClr val="3365FB"/>
        </a:accent1>
        <a:accent2>
          <a:srgbClr val="6B6BCE"/>
        </a:accent2>
        <a:accent3>
          <a:srgbClr val="AAB3CB"/>
        </a:accent3>
        <a:accent4>
          <a:srgbClr val="DADADA"/>
        </a:accent4>
        <a:accent5>
          <a:srgbClr val="ADB8FD"/>
        </a:accent5>
        <a:accent6>
          <a:srgbClr val="6060BA"/>
        </a:accent6>
        <a:hlink>
          <a:srgbClr val="00B7A5"/>
        </a:hlink>
        <a:folHlink>
          <a:srgbClr val="F8E6C6"/>
        </a:folHlink>
      </a:clrScheme>
      <a:clrMap bg1="dk2" tx1="lt1" bg2="dk1" tx2="lt2" accent1="accent1" accent2="accent2" accent3="accent3" accent4="accent4" accent5="accent5" accent6="accent6" hlink="hlink" folHlink="folHlink"/>
    </a:extraClrScheme>
    <a:extraClrScheme>
      <a:clrScheme name="9902rc08 9">
        <a:dk1>
          <a:srgbClr val="000000"/>
        </a:dk1>
        <a:lt1>
          <a:srgbClr val="FFFFFF"/>
        </a:lt1>
        <a:dk2>
          <a:srgbClr val="00529B"/>
        </a:dk2>
        <a:lt2>
          <a:srgbClr val="FCAF17"/>
        </a:lt2>
        <a:accent1>
          <a:srgbClr val="7DA9DA"/>
        </a:accent1>
        <a:accent2>
          <a:srgbClr val="6B6BCE"/>
        </a:accent2>
        <a:accent3>
          <a:srgbClr val="AAB3CB"/>
        </a:accent3>
        <a:accent4>
          <a:srgbClr val="DADADA"/>
        </a:accent4>
        <a:accent5>
          <a:srgbClr val="BFD1EA"/>
        </a:accent5>
        <a:accent6>
          <a:srgbClr val="6060BA"/>
        </a:accent6>
        <a:hlink>
          <a:srgbClr val="8CC63F"/>
        </a:hlink>
        <a:folHlink>
          <a:srgbClr val="F8E6C6"/>
        </a:folHlink>
      </a:clrScheme>
      <a:clrMap bg1="dk2" tx1="lt1" bg2="dk1" tx2="lt2" accent1="accent1" accent2="accent2" accent3="accent3" accent4="accent4" accent5="accent5" accent6="accent6" hlink="hlink" folHlink="folHlink"/>
    </a:extraClrScheme>
    <a:extraClrScheme>
      <a:clrScheme name="9902rc08 10">
        <a:dk1>
          <a:srgbClr val="000000"/>
        </a:dk1>
        <a:lt1>
          <a:srgbClr val="FFFFFF"/>
        </a:lt1>
        <a:dk2>
          <a:srgbClr val="003366"/>
        </a:dk2>
        <a:lt2>
          <a:srgbClr val="FCAF17"/>
        </a:lt2>
        <a:accent1>
          <a:srgbClr val="7DA9DA"/>
        </a:accent1>
        <a:accent2>
          <a:srgbClr val="6B6BCE"/>
        </a:accent2>
        <a:accent3>
          <a:srgbClr val="AAADB8"/>
        </a:accent3>
        <a:accent4>
          <a:srgbClr val="DADADA"/>
        </a:accent4>
        <a:accent5>
          <a:srgbClr val="BFD1EA"/>
        </a:accent5>
        <a:accent6>
          <a:srgbClr val="6060BA"/>
        </a:accent6>
        <a:hlink>
          <a:srgbClr val="8CC63F"/>
        </a:hlink>
        <a:folHlink>
          <a:srgbClr val="F8E6C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30751</TotalTime>
  <Words>2368</Words>
  <Application>Microsoft Office PowerPoint</Application>
  <PresentationFormat>On-screen Show (4:3)</PresentationFormat>
  <Paragraphs>327</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MS PGothic</vt:lpstr>
      <vt:lpstr>Arial</vt:lpstr>
      <vt:lpstr>Arial Narrow</vt:lpstr>
      <vt:lpstr>Calibri</vt:lpstr>
      <vt:lpstr>Monotype Sorts</vt:lpstr>
      <vt:lpstr>Times New Roman</vt:lpstr>
      <vt:lpstr>Wingdings</vt:lpstr>
      <vt:lpstr>9902rc08</vt:lpstr>
      <vt:lpstr>A Randomized Trial of Liraglutide for High-Risk Heart Failure Patients with Reduced Ejection Fraction (FIGHT)</vt:lpstr>
      <vt:lpstr>Background: HF Bioenergetics</vt:lpstr>
      <vt:lpstr>PowerPoint Presentation</vt:lpstr>
      <vt:lpstr>PowerPoint Presentation</vt:lpstr>
      <vt:lpstr>PowerPoint Presentation</vt:lpstr>
      <vt:lpstr>Study Design</vt:lpstr>
      <vt:lpstr>PowerPoint Presentation</vt:lpstr>
      <vt:lpstr>Hierarchical Composite Rank Score</vt:lpstr>
      <vt:lpstr>PowerPoint Presentation</vt:lpstr>
      <vt:lpstr>PowerPoint Presentation</vt:lpstr>
      <vt:lpstr>PowerPoint Presentation</vt:lpstr>
      <vt:lpstr>Results: Death or HF Hospitalization </vt:lpstr>
      <vt:lpstr>PowerPoint Presentation</vt:lpstr>
      <vt:lpstr>Results:  Weight Changes</vt:lpstr>
      <vt:lpstr>PowerPoint Presentation</vt:lpstr>
      <vt:lpstr>PowerPoint Presentation</vt:lpstr>
      <vt:lpstr>Heart Failure Clinical Research Network</vt:lpstr>
    </vt:vector>
  </TitlesOfParts>
  <Company>Duke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Duke Clinical Research Institute</dc:title>
  <dc:creator>frazi019</dc:creator>
  <cp:lastModifiedBy>Akeem Ranmal</cp:lastModifiedBy>
  <cp:revision>507</cp:revision>
  <cp:lastPrinted>2000-01-31T17:38:40Z</cp:lastPrinted>
  <dcterms:created xsi:type="dcterms:W3CDTF">1999-12-13T15:18:18Z</dcterms:created>
  <dcterms:modified xsi:type="dcterms:W3CDTF">2015-11-07T20:49:05Z</dcterms:modified>
</cp:coreProperties>
</file>